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8" r:id="rId3"/>
    <p:sldId id="264" r:id="rId4"/>
    <p:sldId id="265" r:id="rId5"/>
    <p:sldId id="259" r:id="rId6"/>
    <p:sldId id="266" r:id="rId7"/>
    <p:sldId id="267" r:id="rId8"/>
    <p:sldId id="269" r:id="rId9"/>
    <p:sldId id="279" r:id="rId10"/>
    <p:sldId id="273" r:id="rId11"/>
    <p:sldId id="271" r:id="rId12"/>
    <p:sldId id="274" r:id="rId13"/>
    <p:sldId id="287" r:id="rId14"/>
    <p:sldId id="270" r:id="rId15"/>
    <p:sldId id="281" r:id="rId16"/>
    <p:sldId id="277" r:id="rId17"/>
    <p:sldId id="278" r:id="rId18"/>
    <p:sldId id="280" r:id="rId19"/>
    <p:sldId id="282" r:id="rId20"/>
    <p:sldId id="284" r:id="rId21"/>
    <p:sldId id="286" r:id="rId22"/>
    <p:sldId id="285" r:id="rId23"/>
    <p:sldId id="288" r:id="rId24"/>
    <p:sldId id="289" r:id="rId25"/>
    <p:sldId id="290" r:id="rId26"/>
    <p:sldId id="291" r:id="rId27"/>
    <p:sldId id="293" r:id="rId28"/>
    <p:sldId id="294" r:id="rId29"/>
    <p:sldId id="296" r:id="rId30"/>
    <p:sldId id="297" r:id="rId31"/>
    <p:sldId id="298" r:id="rId32"/>
    <p:sldId id="299" r:id="rId33"/>
    <p:sldId id="302" r:id="rId34"/>
    <p:sldId id="312" r:id="rId35"/>
    <p:sldId id="303" r:id="rId36"/>
    <p:sldId id="305" r:id="rId37"/>
    <p:sldId id="304" r:id="rId38"/>
    <p:sldId id="306" r:id="rId39"/>
    <p:sldId id="307" r:id="rId40"/>
    <p:sldId id="308" r:id="rId41"/>
    <p:sldId id="310" r:id="rId42"/>
    <p:sldId id="309" r:id="rId43"/>
    <p:sldId id="311" r:id="rId44"/>
    <p:sldId id="313" r:id="rId45"/>
    <p:sldId id="314" r:id="rId46"/>
    <p:sldId id="315" r:id="rId47"/>
    <p:sldId id="316" r:id="rId48"/>
    <p:sldId id="317" r:id="rId49"/>
    <p:sldId id="318" r:id="rId50"/>
    <p:sldId id="319" r:id="rId51"/>
    <p:sldId id="320" r:id="rId52"/>
    <p:sldId id="321" r:id="rId53"/>
    <p:sldId id="322" r:id="rId54"/>
    <p:sldId id="323" r:id="rId55"/>
    <p:sldId id="324" r:id="rId56"/>
    <p:sldId id="325" r:id="rId57"/>
    <p:sldId id="326" r:id="rId58"/>
    <p:sldId id="327" r:id="rId59"/>
    <p:sldId id="328" r:id="rId60"/>
    <p:sldId id="329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3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856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8304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834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326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399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56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6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625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914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805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70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27" r:id="rId4"/>
    <p:sldLayoutId id="2147483728" r:id="rId5"/>
    <p:sldLayoutId id="2147483733" r:id="rId6"/>
    <p:sldLayoutId id="2147483729" r:id="rId7"/>
    <p:sldLayoutId id="2147483730" r:id="rId8"/>
    <p:sldLayoutId id="2147483731" r:id="rId9"/>
    <p:sldLayoutId id="2147483732" r:id="rId10"/>
    <p:sldLayoutId id="2147483734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725BC23-E0DD-4037-B2B8-7B6FA6454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9EE120-2D35-4A48-BAAE-238F986A1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Colorful leaf patterns">
            <a:extLst>
              <a:ext uri="{FF2B5EF4-FFF2-40B4-BE49-F238E27FC236}">
                <a16:creationId xmlns:a16="http://schemas.microsoft.com/office/drawing/2014/main" id="{0129544B-C261-1EC9-EC46-DD6AE59A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513" r="19745"/>
          <a:stretch>
            <a:fillRect/>
          </a:stretch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52F9EAC-0C70-441C-AC78-65174C28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1740090"/>
            <a:ext cx="7765922" cy="442752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1CFBB6-ABED-FAF9-839A-7FD0A7383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82101" y="2146851"/>
            <a:ext cx="6666980" cy="2658269"/>
          </a:xfrm>
        </p:spPr>
        <p:txBody>
          <a:bodyPr anchor="b">
            <a:normAutofit/>
          </a:bodyPr>
          <a:lstStyle/>
          <a:p>
            <a:r>
              <a:rPr lang="en-US" dirty="0"/>
              <a:t>Image captioning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17876C-EFDE-A0EE-D794-5C081ABC7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82101" y="4805120"/>
            <a:ext cx="6666980" cy="1172200"/>
          </a:xfrm>
        </p:spPr>
        <p:txBody>
          <a:bodyPr anchor="t">
            <a:normAutofit fontScale="92500" lnSpcReduction="20000"/>
          </a:bodyPr>
          <a:lstStyle/>
          <a:p>
            <a:r>
              <a:rPr lang="en-US" dirty="0"/>
              <a:t>522K0031 – Pham Thai An Binh</a:t>
            </a:r>
          </a:p>
          <a:p>
            <a:r>
              <a:rPr lang="en-US" dirty="0"/>
              <a:t>522K0038 – Nguyen Nhat Khoa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48F6B8-EF56-4340-982E-F4D6F5DC2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75380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596C40-FEA6-4867-853D-CF37DE3B6B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DC7C5E2-274E-49A3-A8E0-46A5B8CAC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6CF8D2C-9E01-48EC-8DDF-8A1FF60AE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9D1FE90-9E95-293E-AAA0-628BF2A00E5F}"/>
              </a:ext>
            </a:extLst>
          </p:cNvPr>
          <p:cNvSpPr txBox="1">
            <a:spLocks/>
          </p:cNvSpPr>
          <p:nvPr/>
        </p:nvSpPr>
        <p:spPr>
          <a:xfrm>
            <a:off x="4701126" y="322500"/>
            <a:ext cx="6666980" cy="1172200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400" b="0" kern="1200" cap="none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Computer vision </a:t>
            </a:r>
          </a:p>
          <a:p>
            <a:r>
              <a:rPr lang="en-US" dirty="0"/>
              <a:t>Final project</a:t>
            </a:r>
          </a:p>
        </p:txBody>
      </p:sp>
    </p:spTree>
    <p:extLst>
      <p:ext uri="{BB962C8B-B14F-4D97-AF65-F5344CB8AC3E}">
        <p14:creationId xmlns:p14="http://schemas.microsoft.com/office/powerpoint/2010/main" val="1189008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547E1-2AA0-97CF-802F-D74EC7434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A70B6639-0DA7-A6CF-2557-EB17DE244F26}"/>
              </a:ext>
            </a:extLst>
          </p:cNvPr>
          <p:cNvSpPr txBox="1"/>
          <p:nvPr/>
        </p:nvSpPr>
        <p:spPr>
          <a:xfrm>
            <a:off x="656653" y="790855"/>
            <a:ext cx="3255593" cy="25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VGGNet</a:t>
            </a:r>
            <a:r>
              <a:rPr lang="en-US" dirty="0"/>
              <a:t> processes an input image (ex: 224x224x3) through a series of convolutional layers and max-pooling layers.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1026" name="Picture 2" descr="VGGNet architecture [19] | Download Scientific Diagram">
            <a:extLst>
              <a:ext uri="{FF2B5EF4-FFF2-40B4-BE49-F238E27FC236}">
                <a16:creationId xmlns:a16="http://schemas.microsoft.com/office/drawing/2014/main" id="{4F2144CE-D754-3701-38F2-A3B8F361D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255" y="1456029"/>
            <a:ext cx="7599943" cy="445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3E1AB40-02BF-5B01-18FE-AE34C2A55633}"/>
              </a:ext>
            </a:extLst>
          </p:cNvPr>
          <p:cNvSpPr/>
          <p:nvPr/>
        </p:nvSpPr>
        <p:spPr>
          <a:xfrm>
            <a:off x="7961745" y="4322618"/>
            <a:ext cx="2955637" cy="121920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B9C657E7-6238-77BC-84BD-D73740811566}"/>
              </a:ext>
            </a:extLst>
          </p:cNvPr>
          <p:cNvSpPr/>
          <p:nvPr/>
        </p:nvSpPr>
        <p:spPr>
          <a:xfrm>
            <a:off x="2780145" y="3528291"/>
            <a:ext cx="1132101" cy="508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0B73908-5CD0-A40C-0076-ADF97B7CEC3B}"/>
              </a:ext>
            </a:extLst>
          </p:cNvPr>
          <p:cNvSpPr txBox="1">
            <a:spLocks/>
          </p:cNvSpPr>
          <p:nvPr/>
        </p:nvSpPr>
        <p:spPr>
          <a:xfrm>
            <a:off x="4651622" y="380541"/>
            <a:ext cx="4400015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CNN Encoders(</a:t>
            </a:r>
            <a:r>
              <a:rPr lang="en-US" sz="2000" dirty="0" err="1"/>
              <a:t>VGGNet</a:t>
            </a:r>
            <a:r>
              <a:rPr lang="en-US" sz="2000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41460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C889E-9BEC-244D-4714-1CD3D3189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63D44BFA-7235-A6AC-2CF4-65B4EB1BAE31}"/>
              </a:ext>
            </a:extLst>
          </p:cNvPr>
          <p:cNvSpPr txBox="1"/>
          <p:nvPr/>
        </p:nvSpPr>
        <p:spPr>
          <a:xfrm>
            <a:off x="656653" y="790855"/>
            <a:ext cx="3255593" cy="4212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VGGNet</a:t>
            </a:r>
            <a:r>
              <a:rPr lang="en-US" dirty="0"/>
              <a:t> processes an input image (ex: 224x224x3) through a series of convolutional layers and max-pooling layers.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Convolutional layers extract features, and max-pooling layers reduce the spatial dimensions</a:t>
            </a:r>
          </a:p>
        </p:txBody>
      </p:sp>
      <p:pic>
        <p:nvPicPr>
          <p:cNvPr id="1026" name="Picture 2" descr="VGGNet architecture [19] | Download Scientific Diagram">
            <a:extLst>
              <a:ext uri="{FF2B5EF4-FFF2-40B4-BE49-F238E27FC236}">
                <a16:creationId xmlns:a16="http://schemas.microsoft.com/office/drawing/2014/main" id="{ABAA790B-394F-568E-A400-84E30C6B5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255" y="1456029"/>
            <a:ext cx="7599943" cy="445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E84CCE-DAC3-2DF0-5482-F0E4AB4012B1}"/>
              </a:ext>
            </a:extLst>
          </p:cNvPr>
          <p:cNvSpPr/>
          <p:nvPr/>
        </p:nvSpPr>
        <p:spPr>
          <a:xfrm>
            <a:off x="7961745" y="4322618"/>
            <a:ext cx="2955637" cy="121920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3BB597B-1D17-0EBA-EB1D-6F5CC2E58610}"/>
              </a:ext>
            </a:extLst>
          </p:cNvPr>
          <p:cNvSpPr/>
          <p:nvPr/>
        </p:nvSpPr>
        <p:spPr>
          <a:xfrm>
            <a:off x="5975928" y="1826238"/>
            <a:ext cx="609600" cy="62807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FADDCB7-2A24-6FB0-9122-794CE2CF3323}"/>
              </a:ext>
            </a:extLst>
          </p:cNvPr>
          <p:cNvSpPr txBox="1">
            <a:spLocks/>
          </p:cNvSpPr>
          <p:nvPr/>
        </p:nvSpPr>
        <p:spPr>
          <a:xfrm>
            <a:off x="4651622" y="380541"/>
            <a:ext cx="4400015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CNN Encoders(</a:t>
            </a:r>
            <a:r>
              <a:rPr lang="en-US" sz="2000" dirty="0" err="1"/>
              <a:t>VGGNet</a:t>
            </a:r>
            <a:r>
              <a:rPr lang="en-US" sz="2000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52633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9A092-EFB2-F269-A48D-38A650D4F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EFDD9720-C31B-7A2D-016E-681479E036B9}"/>
              </a:ext>
            </a:extLst>
          </p:cNvPr>
          <p:cNvSpPr txBox="1">
            <a:spLocks/>
          </p:cNvSpPr>
          <p:nvPr/>
        </p:nvSpPr>
        <p:spPr>
          <a:xfrm>
            <a:off x="5316640" y="482141"/>
            <a:ext cx="2824569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CNN Encoders</a:t>
            </a:r>
            <a:endParaRPr lang="en-US" sz="28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68017B0-A088-0193-5D1B-C7CEFF8C7521}"/>
              </a:ext>
            </a:extLst>
          </p:cNvPr>
          <p:cNvSpPr txBox="1"/>
          <p:nvPr/>
        </p:nvSpPr>
        <p:spPr>
          <a:xfrm>
            <a:off x="582762" y="1899219"/>
            <a:ext cx="3255593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Key for Attention:</a:t>
            </a:r>
            <a:r>
              <a:rPr lang="en-US" dirty="0"/>
              <a:t> Instead of using the final classification layers , the "Show, Attend, and Tell" paper extracts features from an earlier convolutional layer.</a:t>
            </a:r>
          </a:p>
        </p:txBody>
      </p:sp>
      <p:pic>
        <p:nvPicPr>
          <p:cNvPr id="1026" name="Picture 2" descr="VGGNet architecture [19] | Download Scientific Diagram">
            <a:extLst>
              <a:ext uri="{FF2B5EF4-FFF2-40B4-BE49-F238E27FC236}">
                <a16:creationId xmlns:a16="http://schemas.microsoft.com/office/drawing/2014/main" id="{944060AB-AE70-B397-C8E4-809E1E583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255" y="1456029"/>
            <a:ext cx="7599943" cy="445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0D6836-52D1-2614-838F-72272A285966}"/>
              </a:ext>
            </a:extLst>
          </p:cNvPr>
          <p:cNvSpPr/>
          <p:nvPr/>
        </p:nvSpPr>
        <p:spPr>
          <a:xfrm>
            <a:off x="7961745" y="4322618"/>
            <a:ext cx="2955637" cy="121920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464262D8-7A54-42C4-BCAE-813BDDD63F24}"/>
              </a:ext>
            </a:extLst>
          </p:cNvPr>
          <p:cNvSpPr/>
          <p:nvPr/>
        </p:nvSpPr>
        <p:spPr>
          <a:xfrm rot="10800000">
            <a:off x="10917382" y="3953163"/>
            <a:ext cx="637309" cy="9790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62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FECFED-1DFF-17F6-9186-4EC5C20EB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0DF2786-1CA2-4C79-39F5-EA15C76E98E3}"/>
              </a:ext>
            </a:extLst>
          </p:cNvPr>
          <p:cNvSpPr txBox="1">
            <a:spLocks/>
          </p:cNvSpPr>
          <p:nvPr/>
        </p:nvSpPr>
        <p:spPr>
          <a:xfrm>
            <a:off x="5316640" y="482141"/>
            <a:ext cx="2824569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CNN Encoders</a:t>
            </a:r>
            <a:endParaRPr lang="en-US" sz="28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650B4C0-3276-623A-E5DC-40C35410D1B2}"/>
              </a:ext>
            </a:extLst>
          </p:cNvPr>
          <p:cNvSpPr txBox="1"/>
          <p:nvPr/>
        </p:nvSpPr>
        <p:spPr>
          <a:xfrm>
            <a:off x="582762" y="1899219"/>
            <a:ext cx="3255593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Key for Attention:</a:t>
            </a:r>
            <a:r>
              <a:rPr lang="en-US" dirty="0"/>
              <a:t> Instead of using the final classification layers , the "Show, Attend, and Tell" paper extracts features from an earlier convolutional layer.</a:t>
            </a:r>
          </a:p>
        </p:txBody>
      </p:sp>
      <p:pic>
        <p:nvPicPr>
          <p:cNvPr id="1026" name="Picture 2" descr="VGGNet architecture [19] | Download Scientific Diagram">
            <a:extLst>
              <a:ext uri="{FF2B5EF4-FFF2-40B4-BE49-F238E27FC236}">
                <a16:creationId xmlns:a16="http://schemas.microsoft.com/office/drawing/2014/main" id="{27273A92-99DE-0F10-70E9-9136A5FD9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255" y="1456029"/>
            <a:ext cx="7599943" cy="445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4101108-9FD5-6D4E-15CB-35F0D5B12631}"/>
              </a:ext>
            </a:extLst>
          </p:cNvPr>
          <p:cNvSpPr/>
          <p:nvPr/>
        </p:nvSpPr>
        <p:spPr>
          <a:xfrm>
            <a:off x="7961745" y="4322618"/>
            <a:ext cx="2955637" cy="121920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B93E48D-D2D1-88A1-0240-2BD835B76CBC}"/>
              </a:ext>
            </a:extLst>
          </p:cNvPr>
          <p:cNvSpPr/>
          <p:nvPr/>
        </p:nvSpPr>
        <p:spPr>
          <a:xfrm rot="10800000">
            <a:off x="8358908" y="4119417"/>
            <a:ext cx="637309" cy="9790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9CDB117F-77C4-ABD3-4C74-15D045CD3909}"/>
              </a:ext>
            </a:extLst>
          </p:cNvPr>
          <p:cNvSpPr/>
          <p:nvPr/>
        </p:nvSpPr>
        <p:spPr>
          <a:xfrm rot="10800000">
            <a:off x="10917382" y="3953163"/>
            <a:ext cx="637309" cy="9790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Close with solid fill">
            <a:extLst>
              <a:ext uri="{FF2B5EF4-FFF2-40B4-BE49-F238E27FC236}">
                <a16:creationId xmlns:a16="http://schemas.microsoft.com/office/drawing/2014/main" id="{A90B1287-C0E4-9D0C-8970-EB71EC6224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77253" y="418407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18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7D73C-DBDE-418A-8B29-9C4ABC2F6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90547D22-3E56-0952-6A33-7ACB1ED2C537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7636714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From Feature Map to Annotation Vectors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2C78A1-2069-970B-3F89-D4771E8D1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041" y="1434185"/>
            <a:ext cx="9650172" cy="483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612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EEBDC-219F-659A-3244-E12FC5C69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B377BB00-4478-070E-9798-019660383A73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7636714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From Feature Map to Annotation Vectors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15F8EC-23E8-74ED-E4DD-586063132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817" y="1896004"/>
            <a:ext cx="7291195" cy="36563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8A511B-31A3-A5AE-784D-9707902E28FA}"/>
              </a:ext>
            </a:extLst>
          </p:cNvPr>
          <p:cNvSpPr txBox="1"/>
          <p:nvPr/>
        </p:nvSpPr>
        <p:spPr>
          <a:xfrm>
            <a:off x="5035189" y="6015767"/>
            <a:ext cx="6781823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/>
              <a:t>*Flatten: </a:t>
            </a:r>
            <a:r>
              <a:rPr lang="en-US" sz="1200" dirty="0"/>
              <a:t>transforming a matrix into a single, long list or one-dimensional array</a:t>
            </a:r>
          </a:p>
        </p:txBody>
      </p:sp>
    </p:spTree>
    <p:extLst>
      <p:ext uri="{BB962C8B-B14F-4D97-AF65-F5344CB8AC3E}">
        <p14:creationId xmlns:p14="http://schemas.microsoft.com/office/powerpoint/2010/main" val="3939394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5C44B-CAAE-03A6-5026-29F216EC7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79D2A7B3-0777-0504-6353-FCB3D12202D7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7636714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From Feature Map to Annotation Vectors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9EC9FF-8139-3A63-EB02-8A9F41AA0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519" y="1218891"/>
            <a:ext cx="9754961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7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61CFB9-8304-C447-FEF6-FD9B6B01B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4868D0-AC26-85A5-F011-A755AEBF2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309" y="1161733"/>
            <a:ext cx="9183382" cy="4534533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508B2E32-3525-6DF2-8C16-9404FEA0768A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7636714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From Feature Map to Annotation Vectors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19039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47790-9F7C-F8BA-E391-9C6B1B825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1A8129FB-89C8-B0BD-C198-675F54684717}"/>
              </a:ext>
            </a:extLst>
          </p:cNvPr>
          <p:cNvSpPr txBox="1">
            <a:spLocks/>
          </p:cNvSpPr>
          <p:nvPr/>
        </p:nvSpPr>
        <p:spPr>
          <a:xfrm>
            <a:off x="4189804" y="380541"/>
            <a:ext cx="5194341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CNN Encoders(DenseNet-205)</a:t>
            </a:r>
            <a:endParaRPr lang="en-US" sz="2800" dirty="0"/>
          </a:p>
        </p:txBody>
      </p:sp>
      <p:sp>
        <p:nvSpPr>
          <p:cNvPr id="2" name="AutoShape 2" descr="Lightbox">
            <a:extLst>
              <a:ext uri="{FF2B5EF4-FFF2-40B4-BE49-F238E27FC236}">
                <a16:creationId xmlns:a16="http://schemas.microsoft.com/office/drawing/2014/main" id="{1586A6CF-9124-9370-F9C5-C5E5B61C379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393F14-D0B4-31A3-69F6-CDEDBBE48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23" y="2081024"/>
            <a:ext cx="11488753" cy="269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276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AA19E-8114-B7C3-9F18-B2E64C68D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D4739E72-5881-5F7E-E6F8-AD94841B09F1}"/>
              </a:ext>
            </a:extLst>
          </p:cNvPr>
          <p:cNvSpPr txBox="1">
            <a:spLocks/>
          </p:cNvSpPr>
          <p:nvPr/>
        </p:nvSpPr>
        <p:spPr>
          <a:xfrm>
            <a:off x="4189804" y="380541"/>
            <a:ext cx="5194341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CNN Encoders(DenseNet-205)</a:t>
            </a:r>
            <a:endParaRPr lang="en-US" sz="2800" dirty="0"/>
          </a:p>
        </p:txBody>
      </p:sp>
      <p:sp>
        <p:nvSpPr>
          <p:cNvPr id="2" name="AutoShape 2" descr="Lightbox">
            <a:extLst>
              <a:ext uri="{FF2B5EF4-FFF2-40B4-BE49-F238E27FC236}">
                <a16:creationId xmlns:a16="http://schemas.microsoft.com/office/drawing/2014/main" id="{6CAC2250-BA79-CAC3-EE73-4A60308CE8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9C7CCF-5BC3-CC3D-5D33-01EA76C7A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23" y="2081024"/>
            <a:ext cx="11488753" cy="2695951"/>
          </a:xfrm>
          <a:prstGeom prst="rect">
            <a:avLst/>
          </a:prstGeom>
        </p:spPr>
      </p:pic>
      <p:sp>
        <p:nvSpPr>
          <p:cNvPr id="3" name="Arrow: Down 2">
            <a:extLst>
              <a:ext uri="{FF2B5EF4-FFF2-40B4-BE49-F238E27FC236}">
                <a16:creationId xmlns:a16="http://schemas.microsoft.com/office/drawing/2014/main" id="{E5538604-6E08-74EA-7C70-584C51C54199}"/>
              </a:ext>
            </a:extLst>
          </p:cNvPr>
          <p:cNvSpPr/>
          <p:nvPr/>
        </p:nvSpPr>
        <p:spPr>
          <a:xfrm rot="10800000">
            <a:off x="8442034" y="4045525"/>
            <a:ext cx="775855" cy="5726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21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5EE3E-F1E1-AD9E-1F32-2079EC335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DBA75424-16D5-7C65-1773-3AB747003692}"/>
              </a:ext>
            </a:extLst>
          </p:cNvPr>
          <p:cNvSpPr txBox="1">
            <a:spLocks/>
          </p:cNvSpPr>
          <p:nvPr/>
        </p:nvSpPr>
        <p:spPr>
          <a:xfrm>
            <a:off x="4023360" y="236930"/>
            <a:ext cx="4709955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What is Image Captioning?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2FDB09-35E9-5FC0-89C3-BF072CB273E1}"/>
              </a:ext>
            </a:extLst>
          </p:cNvPr>
          <p:cNvSpPr txBox="1"/>
          <p:nvPr/>
        </p:nvSpPr>
        <p:spPr>
          <a:xfrm>
            <a:off x="798957" y="2124797"/>
            <a:ext cx="3252978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Generating a natural language description for a given image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82FE-D8E1-42F5-5A5D-DF3C87B6CCDB}"/>
              </a:ext>
            </a:extLst>
          </p:cNvPr>
          <p:cNvSpPr txBox="1"/>
          <p:nvPr/>
        </p:nvSpPr>
        <p:spPr>
          <a:xfrm>
            <a:off x="4407789" y="2115966"/>
            <a:ext cx="3252978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 Accessibility, Image Retrieval, Human and AI Interaction, Robotics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6C4096-D722-B511-46CF-8D62BA0E794A}"/>
              </a:ext>
            </a:extLst>
          </p:cNvPr>
          <p:cNvSpPr txBox="1"/>
          <p:nvPr/>
        </p:nvSpPr>
        <p:spPr>
          <a:xfrm>
            <a:off x="8373237" y="2332545"/>
            <a:ext cx="3252978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Translating visual scenes into coherent sentences</a:t>
            </a:r>
          </a:p>
        </p:txBody>
      </p:sp>
      <p:pic>
        <p:nvPicPr>
          <p:cNvPr id="16" name="Graphic 15" descr="Puzzle with solid fill">
            <a:extLst>
              <a:ext uri="{FF2B5EF4-FFF2-40B4-BE49-F238E27FC236}">
                <a16:creationId xmlns:a16="http://schemas.microsoft.com/office/drawing/2014/main" id="{77B0260D-373A-280A-C890-56C5010DE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53575" y="1079661"/>
            <a:ext cx="1048840" cy="1048840"/>
          </a:xfrm>
          <a:prstGeom prst="rect">
            <a:avLst/>
          </a:prstGeom>
        </p:spPr>
      </p:pic>
      <p:pic>
        <p:nvPicPr>
          <p:cNvPr id="19" name="Graphic 18" descr="Comment Important with solid fill">
            <a:extLst>
              <a:ext uri="{FF2B5EF4-FFF2-40B4-BE49-F238E27FC236}">
                <a16:creationId xmlns:a16="http://schemas.microsoft.com/office/drawing/2014/main" id="{B1C07018-9123-B69D-5488-67DFFA041C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09858" y="1063110"/>
            <a:ext cx="1048840" cy="1048840"/>
          </a:xfrm>
          <a:prstGeom prst="rect">
            <a:avLst/>
          </a:prstGeom>
        </p:spPr>
      </p:pic>
      <p:pic>
        <p:nvPicPr>
          <p:cNvPr id="21" name="Graphic 20" descr="Tools with solid fill">
            <a:extLst>
              <a:ext uri="{FF2B5EF4-FFF2-40B4-BE49-F238E27FC236}">
                <a16:creationId xmlns:a16="http://schemas.microsoft.com/office/drawing/2014/main" id="{580DFA28-AC1C-B8EC-8E15-B855EDCC5B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68246" y="1075958"/>
            <a:ext cx="914400" cy="914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64985FE-7AB1-BBAC-B203-E84AF7A49F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9137" y="4161693"/>
            <a:ext cx="10753725" cy="224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6005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42497-A5BC-FD73-AF2B-14CE98DAC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E00BBCE4-B50B-630B-D12B-E1E01A474A04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the Attention Mechanism Works</a:t>
            </a:r>
            <a:endParaRPr lang="en-US" sz="24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1055380-8384-B73B-D845-762FC8FB16AF}"/>
              </a:ext>
            </a:extLst>
          </p:cNvPr>
          <p:cNvSpPr txBox="1"/>
          <p:nvPr/>
        </p:nvSpPr>
        <p:spPr>
          <a:xfrm>
            <a:off x="795199" y="1610744"/>
            <a:ext cx="325559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Objective:</a:t>
            </a:r>
            <a:r>
              <a:rPr lang="en-US" sz="1600" dirty="0"/>
              <a:t> To determine the most relevant image regions for generating each word in the caption.</a:t>
            </a:r>
          </a:p>
          <a:p>
            <a:endParaRPr lang="en-US" sz="1600" dirty="0"/>
          </a:p>
          <a:p>
            <a:pPr marL="342900" indent="-342900">
              <a:buAutoNum type="arabicPeriod"/>
            </a:pPr>
            <a:r>
              <a:rPr lang="en-US" sz="1600" dirty="0"/>
              <a:t>An image encoder (CNN) processes the input image. It outputs a grid of feature vectors</a:t>
            </a:r>
          </a:p>
          <a:p>
            <a:pPr marL="342900" indent="-342900">
              <a:buAutoNum type="arabicPeriod"/>
            </a:pP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22566C-F2F7-B965-8792-348E5ECCB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153" y="2307861"/>
            <a:ext cx="7068536" cy="29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404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574EB-5CC1-338C-1FAA-9259CF1EF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188576AA-2CB4-7796-C8B9-B7F85EB2E706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the Attention Mechanism Works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C33245-3A7C-A3B8-A53E-D7FAA867A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153" y="2307861"/>
            <a:ext cx="7068536" cy="29150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8CC7D8-EC90-51D4-E639-107B040546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l="-54309" r="54309"/>
          <a:stretch>
            <a:fillRect/>
          </a:stretch>
        </p:blipFill>
        <p:spPr>
          <a:xfrm>
            <a:off x="914400" y="2307861"/>
            <a:ext cx="7068536" cy="29150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070B7C-2032-D17D-1A06-494A9F19C26C}"/>
              </a:ext>
            </a:extLst>
          </p:cNvPr>
          <p:cNvSpPr txBox="1"/>
          <p:nvPr/>
        </p:nvSpPr>
        <p:spPr>
          <a:xfrm>
            <a:off x="795199" y="1610744"/>
            <a:ext cx="325559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Objective:</a:t>
            </a:r>
            <a:r>
              <a:rPr lang="en-US" sz="1600" dirty="0"/>
              <a:t> To determine the most relevant image regions for generating each word in the caption.</a:t>
            </a:r>
          </a:p>
          <a:p>
            <a:endParaRPr lang="en-US" sz="1600" dirty="0"/>
          </a:p>
          <a:p>
            <a:pPr marL="342900" indent="-342900">
              <a:buAutoNum type="arabicPeriod"/>
            </a:pPr>
            <a:r>
              <a:rPr lang="en-US" sz="1600" dirty="0"/>
              <a:t>An image encoder (CNN) processes the input image. It outputs a grid of feature vectors</a:t>
            </a:r>
          </a:p>
          <a:p>
            <a:pPr marL="342900" indent="-342900">
              <a:buAutoNum type="arabicPeriod"/>
            </a:pPr>
            <a:r>
              <a:rPr lang="en-US" sz="1600" dirty="0"/>
              <a:t>At each step, the </a:t>
            </a:r>
            <a:r>
              <a:rPr lang="en-US" sz="1600" b="1" dirty="0"/>
              <a:t>RNN </a:t>
            </a:r>
            <a:r>
              <a:rPr lang="en-US" sz="1600" dirty="0"/>
              <a:t>uses its hidden state to assess the relevance of each </a:t>
            </a:r>
            <a:r>
              <a:rPr lang="en-US" sz="1600" b="1" dirty="0"/>
              <a:t>14×14 Feature Map</a:t>
            </a:r>
            <a:r>
              <a:rPr lang="en-US" sz="1600" dirty="0"/>
              <a:t> region,..</a:t>
            </a:r>
          </a:p>
        </p:txBody>
      </p:sp>
    </p:spTree>
    <p:extLst>
      <p:ext uri="{BB962C8B-B14F-4D97-AF65-F5344CB8AC3E}">
        <p14:creationId xmlns:p14="http://schemas.microsoft.com/office/powerpoint/2010/main" val="9698934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1744B-2E6F-3FC3-37CA-50C65F1D7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8857AAD2-CDFD-07E8-A54F-E40B473A8FBA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the Attention Mechanism Works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D2B958-83C7-ACD5-3A1F-75CC5E0B9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153" y="2307861"/>
            <a:ext cx="7068536" cy="29150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6241A3-46FD-3A1A-6238-15B2CDC8E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"/>
                    </a14:imgEffect>
                  </a14:imgLayer>
                </a14:imgProps>
              </a:ext>
            </a:extLst>
          </a:blip>
          <a:srcRect l="80267" r="-80267"/>
          <a:stretch>
            <a:fillRect/>
          </a:stretch>
        </p:blipFill>
        <p:spPr>
          <a:xfrm>
            <a:off x="10424160" y="2307861"/>
            <a:ext cx="7068536" cy="29150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B5FDE5-FC36-E449-BD99-4003C00F31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l="-54309" r="54309"/>
          <a:stretch>
            <a:fillRect/>
          </a:stretch>
        </p:blipFill>
        <p:spPr>
          <a:xfrm>
            <a:off x="914400" y="2307861"/>
            <a:ext cx="7068536" cy="29150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1A5F2E-391F-AB44-1BCF-C3A006C2D9FE}"/>
              </a:ext>
            </a:extLst>
          </p:cNvPr>
          <p:cNvSpPr txBox="1"/>
          <p:nvPr/>
        </p:nvSpPr>
        <p:spPr>
          <a:xfrm>
            <a:off x="795199" y="1610744"/>
            <a:ext cx="325559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Objective:</a:t>
            </a:r>
            <a:r>
              <a:rPr lang="en-US" sz="1600" dirty="0"/>
              <a:t> To determine the most relevant image regions for generating each word in the caption.</a:t>
            </a:r>
          </a:p>
          <a:p>
            <a:endParaRPr lang="en-US" sz="1600" dirty="0"/>
          </a:p>
          <a:p>
            <a:pPr marL="342900" indent="-342900">
              <a:buAutoNum type="arabicPeriod"/>
            </a:pPr>
            <a:r>
              <a:rPr lang="en-US" sz="1600" dirty="0"/>
              <a:t>An image encoder (CNN) processes the input image. It outputs a grid of feature vectors</a:t>
            </a:r>
          </a:p>
          <a:p>
            <a:pPr marL="342900" indent="-342900">
              <a:buAutoNum type="arabicPeriod"/>
            </a:pPr>
            <a:r>
              <a:rPr lang="en-US" sz="1600" dirty="0"/>
              <a:t>At each step, the </a:t>
            </a:r>
            <a:r>
              <a:rPr lang="en-US" sz="1600" b="1" dirty="0"/>
              <a:t>RNN </a:t>
            </a:r>
            <a:r>
              <a:rPr lang="en-US" sz="1600" dirty="0"/>
              <a:t>uses its hidden state to assess the relevance of each </a:t>
            </a:r>
            <a:r>
              <a:rPr lang="en-US" sz="1600" b="1" dirty="0"/>
              <a:t>14×14 Feature Map</a:t>
            </a:r>
            <a:r>
              <a:rPr lang="en-US" sz="1600" dirty="0"/>
              <a:t> region, calculating </a:t>
            </a:r>
            <a:r>
              <a:rPr lang="en-US" sz="1600" b="1" dirty="0"/>
              <a:t>attention weights</a:t>
            </a:r>
            <a:r>
              <a:rPr lang="en-US" sz="1600" dirty="0"/>
              <a:t>. These weights then form a </a:t>
            </a:r>
            <a:r>
              <a:rPr lang="en-US" sz="1600" b="1" dirty="0"/>
              <a:t>context vector.</a:t>
            </a:r>
            <a:endParaRPr lang="en-US" sz="1600" dirty="0"/>
          </a:p>
          <a:p>
            <a:pPr marL="342900" indent="-342900">
              <a:buAutoNum type="arabicPeriod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89741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09D76A-F0D4-BA08-B4AB-1E1BFB82A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D869804-D09A-B44C-3204-0F7C8B07C2B0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B5EA6B-40C6-B5BF-DE40-6DF5DEB27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943" y="1453550"/>
            <a:ext cx="7141793" cy="507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263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BFCEE-CA06-F07A-EA7B-602E3D0A6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54642097-B728-F9B1-9EA9-2DDE5733B4BD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BA6481-BE1A-120E-D7B5-06C14E20C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04F2852F-283A-6DD6-400E-C8928ED10E78}"/>
              </a:ext>
            </a:extLst>
          </p:cNvPr>
          <p:cNvSpPr/>
          <p:nvPr/>
        </p:nvSpPr>
        <p:spPr>
          <a:xfrm>
            <a:off x="5966026" y="1707697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E75E52-0EF2-DDE3-8022-02848CB9FE32}"/>
              </a:ext>
            </a:extLst>
          </p:cNvPr>
          <p:cNvSpPr/>
          <p:nvPr/>
        </p:nvSpPr>
        <p:spPr>
          <a:xfrm>
            <a:off x="4984570" y="2736691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0D4238-C2D9-11BE-4549-6FFF87D09F74}"/>
              </a:ext>
            </a:extLst>
          </p:cNvPr>
          <p:cNvSpPr/>
          <p:nvPr/>
        </p:nvSpPr>
        <p:spPr>
          <a:xfrm>
            <a:off x="8459290" y="1631497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96ED2F8-C461-86F4-2370-F00C377A6B0A}"/>
              </a:ext>
            </a:extLst>
          </p:cNvPr>
          <p:cNvSpPr/>
          <p:nvPr/>
        </p:nvSpPr>
        <p:spPr>
          <a:xfrm>
            <a:off x="7246455" y="5431882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FBB0D35-3C2A-23C1-847E-D41049E64B52}"/>
                  </a:ext>
                </a:extLst>
              </p:cNvPr>
              <p:cNvSpPr txBox="1"/>
              <p:nvPr/>
            </p:nvSpPr>
            <p:spPr>
              <a:xfrm>
                <a:off x="282760" y="1567140"/>
                <a:ext cx="3799712" cy="8554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b="1" dirty="0"/>
                  <a:t>Previous Hidden State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/>
                  <a:t>):</a:t>
                </a:r>
                <a:r>
                  <a:rPr lang="en-US" sz="1600" dirty="0"/>
                  <a:t> This is the LSTM's internal "memory" from the previous step. 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FBB0D35-3C2A-23C1-847E-D41049E64B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760" y="1567140"/>
                <a:ext cx="3799712" cy="855427"/>
              </a:xfrm>
              <a:prstGeom prst="rect">
                <a:avLst/>
              </a:prstGeom>
              <a:blipFill>
                <a:blip r:embed="rId3"/>
                <a:stretch>
                  <a:fillRect l="-801" b="-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5997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7E857A-42C4-6EC3-577B-2EB9B26D3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74A2952-1A36-8476-9F5F-02AC8F5D20C6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0B18EE-5C7F-C234-CE35-616775B0A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1653D675-CABA-991F-743D-878B0C494CCA}"/>
              </a:ext>
            </a:extLst>
          </p:cNvPr>
          <p:cNvSpPr/>
          <p:nvPr/>
        </p:nvSpPr>
        <p:spPr>
          <a:xfrm>
            <a:off x="7055917" y="1707696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5A93391-5931-C068-A677-CDA435216116}"/>
              </a:ext>
            </a:extLst>
          </p:cNvPr>
          <p:cNvSpPr/>
          <p:nvPr/>
        </p:nvSpPr>
        <p:spPr>
          <a:xfrm>
            <a:off x="4975333" y="4048255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C5FB98-E6A9-DDDA-E89B-9B40D47D9150}"/>
              </a:ext>
            </a:extLst>
          </p:cNvPr>
          <p:cNvSpPr/>
          <p:nvPr/>
        </p:nvSpPr>
        <p:spPr>
          <a:xfrm>
            <a:off x="9474872" y="1707696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5DC83C0-901C-80D5-3178-A3E4827D7CF8}"/>
              </a:ext>
            </a:extLst>
          </p:cNvPr>
          <p:cNvSpPr/>
          <p:nvPr/>
        </p:nvSpPr>
        <p:spPr>
          <a:xfrm>
            <a:off x="8459290" y="5505773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84870F1-AE34-3D8D-CB5F-72675591EE21}"/>
                  </a:ext>
                </a:extLst>
              </p:cNvPr>
              <p:cNvSpPr txBox="1"/>
              <p:nvPr/>
            </p:nvSpPr>
            <p:spPr>
              <a:xfrm>
                <a:off x="282760" y="1567140"/>
                <a:ext cx="3799712" cy="8554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b="1" dirty="0"/>
                  <a:t>Previous Hidden State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/>
                  <a:t>):</a:t>
                </a:r>
                <a:r>
                  <a:rPr lang="en-US" sz="1600" dirty="0"/>
                  <a:t> This is the LSTM's internal "memory" from the previous step. 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84870F1-AE34-3D8D-CB5F-72675591EE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760" y="1567140"/>
                <a:ext cx="3799712" cy="855427"/>
              </a:xfrm>
              <a:prstGeom prst="rect">
                <a:avLst/>
              </a:prstGeom>
              <a:blipFill>
                <a:blip r:embed="rId3"/>
                <a:stretch>
                  <a:fillRect l="-801" b="-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C9508B7-0D59-0DE3-E3F2-65C23598E4E3}"/>
                  </a:ext>
                </a:extLst>
              </p:cNvPr>
              <p:cNvSpPr txBox="1"/>
              <p:nvPr/>
            </p:nvSpPr>
            <p:spPr>
              <a:xfrm>
                <a:off x="282760" y="3087565"/>
                <a:ext cx="3799713" cy="11016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b="1" dirty="0"/>
                  <a:t>Previous Word Embedding (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effectLst/>
                        <a:latin typeface="Cambria Math" panose="02040503050406030204" pitchFamily="18" charset="0"/>
                      </a:rPr>
                      <m:t>𝑬</m:t>
                    </m:r>
                    <m:sSub>
                      <m:sSubPr>
                        <m:ctrlP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/>
                  <a:t>):</a:t>
                </a:r>
                <a:r>
                  <a:rPr lang="en-US" sz="1600" dirty="0"/>
                  <a:t> This is the numerical representation of the word the LSTM just predicted in the last step.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C9508B7-0D59-0DE3-E3F2-65C23598E4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760" y="3087565"/>
                <a:ext cx="3799713" cy="1101648"/>
              </a:xfrm>
              <a:prstGeom prst="rect">
                <a:avLst/>
              </a:prstGeom>
              <a:blipFill>
                <a:blip r:embed="rId4"/>
                <a:stretch>
                  <a:fillRect l="-801" t="-1657" r="-160" b="-6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14379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6E5EE-3941-2D94-3ACB-4987F5924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8D62CF5E-D8FD-9B7D-0C22-AA1ABFA90DC8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84B739-C8B3-B70E-8C4B-D5967F14E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322B82AA-4845-9A54-E171-37CC7318F022}"/>
              </a:ext>
            </a:extLst>
          </p:cNvPr>
          <p:cNvSpPr/>
          <p:nvPr/>
        </p:nvSpPr>
        <p:spPr>
          <a:xfrm>
            <a:off x="6538680" y="1361542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4A038F7-6368-B1AC-49D2-A73CED46962D}"/>
              </a:ext>
            </a:extLst>
          </p:cNvPr>
          <p:cNvSpPr/>
          <p:nvPr/>
        </p:nvSpPr>
        <p:spPr>
          <a:xfrm>
            <a:off x="4522751" y="3429000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6D9492E-5DDE-39B4-43E7-8D1484AB2D6C}"/>
              </a:ext>
            </a:extLst>
          </p:cNvPr>
          <p:cNvSpPr/>
          <p:nvPr/>
        </p:nvSpPr>
        <p:spPr>
          <a:xfrm>
            <a:off x="8936634" y="1341619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034880E-DB5F-0F9B-5340-7B9098334B96}"/>
              </a:ext>
            </a:extLst>
          </p:cNvPr>
          <p:cNvSpPr/>
          <p:nvPr/>
        </p:nvSpPr>
        <p:spPr>
          <a:xfrm>
            <a:off x="7796581" y="5813534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FC67653-0959-310B-1A64-862E55032ADD}"/>
                  </a:ext>
                </a:extLst>
              </p:cNvPr>
              <p:cNvSpPr txBox="1"/>
              <p:nvPr/>
            </p:nvSpPr>
            <p:spPr>
              <a:xfrm>
                <a:off x="282760" y="1567140"/>
                <a:ext cx="3799712" cy="8554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b="1" dirty="0"/>
                  <a:t>Previous Hidden State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/>
                  <a:t>):</a:t>
                </a:r>
                <a:r>
                  <a:rPr lang="en-US" sz="1600" dirty="0"/>
                  <a:t> This is the LSTM's internal "memory" from the previous step. 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FC67653-0959-310B-1A64-862E55032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760" y="1567140"/>
                <a:ext cx="3799712" cy="855427"/>
              </a:xfrm>
              <a:prstGeom prst="rect">
                <a:avLst/>
              </a:prstGeom>
              <a:blipFill>
                <a:blip r:embed="rId3"/>
                <a:stretch>
                  <a:fillRect l="-801" b="-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AD649C3-A137-B2F1-BDA3-A8C4976731E1}"/>
                  </a:ext>
                </a:extLst>
              </p:cNvPr>
              <p:cNvSpPr txBox="1"/>
              <p:nvPr/>
            </p:nvSpPr>
            <p:spPr>
              <a:xfrm>
                <a:off x="282760" y="3087565"/>
                <a:ext cx="3799713" cy="11016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b="1" dirty="0"/>
                  <a:t>Previous Word Embedding (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effectLst/>
                        <a:latin typeface="Cambria Math" panose="02040503050406030204" pitchFamily="18" charset="0"/>
                      </a:rPr>
                      <m:t>𝑬</m:t>
                    </m:r>
                    <m:sSub>
                      <m:sSubPr>
                        <m:ctrlP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effectLst/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600" b="1" dirty="0"/>
                  <a:t>):</a:t>
                </a:r>
                <a:r>
                  <a:rPr lang="en-US" sz="1600" dirty="0"/>
                  <a:t> This is the numerical representation of the word the LSTM just predicted in the last step.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AD649C3-A137-B2F1-BDA3-A8C4976731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760" y="3087565"/>
                <a:ext cx="3799713" cy="1101648"/>
              </a:xfrm>
              <a:prstGeom prst="rect">
                <a:avLst/>
              </a:prstGeom>
              <a:blipFill>
                <a:blip r:embed="rId4"/>
                <a:stretch>
                  <a:fillRect l="-801" t="-1657" r="-160" b="-6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7C7E692-0371-8F03-EA65-037E3E26EA88}"/>
                  </a:ext>
                </a:extLst>
              </p:cNvPr>
              <p:cNvSpPr txBox="1"/>
              <p:nvPr/>
            </p:nvSpPr>
            <p:spPr>
              <a:xfrm>
                <a:off x="282760" y="4698100"/>
                <a:ext cx="3655629" cy="111543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b="1" dirty="0"/>
                  <a:t>Context Vector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𝒁</m:t>
                            </m:r>
                          </m:e>
                        </m:acc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sz="1600" b="1" dirty="0"/>
                  <a:t>​):</a:t>
                </a:r>
                <a:r>
                  <a:rPr lang="en-US" sz="1600" dirty="0"/>
                  <a:t> This is the important visual summary provided by the attention mechanism.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7C7E692-0371-8F03-EA65-037E3E26E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760" y="4698100"/>
                <a:ext cx="3655629" cy="1115434"/>
              </a:xfrm>
              <a:prstGeom prst="rect">
                <a:avLst/>
              </a:prstGeom>
              <a:blipFill>
                <a:blip r:embed="rId5"/>
                <a:stretch>
                  <a:fillRect l="-833" t="-1639" b="-60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02698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F7CDD-7B24-0289-6B10-48D859BF9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265389C3-D0C9-42EE-17FD-F5E2D2C5FD73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2A1902-E8D8-6017-467F-2FEF2BB3A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338C6A35-DEAD-3CA0-A786-689E31BBB6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08" y="1625846"/>
            <a:ext cx="325120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LSTM has special internal "gates" (like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input gate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forget gate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output gate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and a "memory cell"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</a:t>
            </a:r>
          </a:p>
        </p:txBody>
      </p:sp>
    </p:spTree>
    <p:extLst>
      <p:ext uri="{BB962C8B-B14F-4D97-AF65-F5344CB8AC3E}">
        <p14:creationId xmlns:p14="http://schemas.microsoft.com/office/powerpoint/2010/main" val="5065324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4BDA2-5D57-AB75-10E8-2DFEB4A97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F60D3FA4-4B6C-E749-9696-677DBC378834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F96279-F243-884E-4912-29C84FA84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4FFC4109-CED0-1CA1-CDB3-56FB800AD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08" y="1625846"/>
            <a:ext cx="325120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LSTM has special internal "gates" (like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input gate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forget gate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output gate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and a "memory cell"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c) 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088DAC-9592-3930-C943-AA67D7A2A8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466" y="3304466"/>
            <a:ext cx="3814618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Forget Gate (f):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Decides what to throw away from the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previous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cell state.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 Gate (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Decides what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information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store in the cell state.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Output Gate (o):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Decides what parts of the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current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cell state to output as the hidden state. </a:t>
            </a:r>
          </a:p>
        </p:txBody>
      </p:sp>
    </p:spTree>
    <p:extLst>
      <p:ext uri="{BB962C8B-B14F-4D97-AF65-F5344CB8AC3E}">
        <p14:creationId xmlns:p14="http://schemas.microsoft.com/office/powerpoint/2010/main" val="922569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47CDD-708A-6A73-6D04-868E15E21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AADBDCF8-33AD-8E5A-92A3-4DC12352560C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040236-B9EA-481B-0384-D6C6F7A29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82DBBC8-F30F-AC1F-90C9-BF2F3117B13C}"/>
                  </a:ext>
                </a:extLst>
              </p:cNvPr>
              <p:cNvSpPr txBox="1"/>
              <p:nvPr/>
            </p:nvSpPr>
            <p:spPr>
              <a:xfrm>
                <a:off x="471055" y="1397675"/>
                <a:ext cx="3500582" cy="20621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1" dirty="0"/>
                  <a:t>Output and Prediction:</a:t>
                </a:r>
                <a:r>
                  <a:rPr lang="en-US" dirty="0"/>
                  <a:t> Based on these internal calculations, the LSTM produces a new </a:t>
                </a:r>
                <a:r>
                  <a:rPr lang="en-US" b="1" dirty="0"/>
                  <a:t>hidden state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dirty="0" smtClean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sz="2000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sz="2000" b="1" dirty="0"/>
                  <a:t>​</a:t>
                </a:r>
                <a:r>
                  <a:rPr lang="en-US" b="1" dirty="0"/>
                  <a:t>)</a:t>
                </a:r>
                <a:r>
                  <a:rPr lang="en-US" dirty="0"/>
                  <a:t>. This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b="1" dirty="0"/>
                  <a:t>​ </a:t>
                </a:r>
                <a:r>
                  <a:rPr lang="en-US" dirty="0"/>
                  <a:t>​contains all the updated information needed. 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82DBBC8-F30F-AC1F-90C9-BF2F3117B1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055" y="1397675"/>
                <a:ext cx="3500582" cy="2062103"/>
              </a:xfrm>
              <a:prstGeom prst="rect">
                <a:avLst/>
              </a:prstGeom>
              <a:blipFill>
                <a:blip r:embed="rId3"/>
                <a:stretch>
                  <a:fillRect l="-1391" t="-1180" b="-3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9126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88112-669E-240C-8A1B-6207AE175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C4031750-3402-7925-B0D8-A68FE385D000}"/>
              </a:ext>
            </a:extLst>
          </p:cNvPr>
          <p:cNvSpPr/>
          <p:nvPr/>
        </p:nvSpPr>
        <p:spPr>
          <a:xfrm>
            <a:off x="1104044" y="1133856"/>
            <a:ext cx="3237171" cy="451332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D5CE0FAC-74F5-4B19-C23F-D687F2119059}"/>
              </a:ext>
            </a:extLst>
          </p:cNvPr>
          <p:cNvSpPr/>
          <p:nvPr/>
        </p:nvSpPr>
        <p:spPr>
          <a:xfrm>
            <a:off x="1805558" y="1210817"/>
            <a:ext cx="1834142" cy="62156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Input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9B827EE-B4BC-85F2-DB3D-E60686C7425F}"/>
              </a:ext>
            </a:extLst>
          </p:cNvPr>
          <p:cNvSpPr/>
          <p:nvPr/>
        </p:nvSpPr>
        <p:spPr>
          <a:xfrm>
            <a:off x="2050942" y="4635854"/>
            <a:ext cx="1343374" cy="779526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Image features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EAF7E20-2BDD-0C20-3C75-FE6C6D3804FB}"/>
              </a:ext>
            </a:extLst>
          </p:cNvPr>
          <p:cNvCxnSpPr>
            <a:stCxn id="44" idx="2"/>
            <a:endCxn id="49" idx="0"/>
          </p:cNvCxnSpPr>
          <p:nvPr/>
        </p:nvCxnSpPr>
        <p:spPr>
          <a:xfrm>
            <a:off x="2722629" y="1832384"/>
            <a:ext cx="0" cy="2803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DDD07B69-538B-F606-7DF3-616A1030BEBC}"/>
              </a:ext>
            </a:extLst>
          </p:cNvPr>
          <p:cNvSpPr/>
          <p:nvPr/>
        </p:nvSpPr>
        <p:spPr>
          <a:xfrm>
            <a:off x="1715414" y="5938820"/>
            <a:ext cx="2014430" cy="2582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Prediction</a:t>
            </a:r>
            <a:endParaRPr lang="en-US" dirty="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2DB35C5-A29B-CAE5-1336-49848362220B}"/>
              </a:ext>
            </a:extLst>
          </p:cNvPr>
          <p:cNvCxnSpPr/>
          <p:nvPr/>
        </p:nvCxnSpPr>
        <p:spPr>
          <a:xfrm>
            <a:off x="2722629" y="5648983"/>
            <a:ext cx="0" cy="291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Subtitle 2">
            <a:extLst>
              <a:ext uri="{FF2B5EF4-FFF2-40B4-BE49-F238E27FC236}">
                <a16:creationId xmlns:a16="http://schemas.microsoft.com/office/drawing/2014/main" id="{E93AC3D4-0B4D-426B-3700-F0ACD6346A9B}"/>
              </a:ext>
            </a:extLst>
          </p:cNvPr>
          <p:cNvSpPr txBox="1">
            <a:spLocks/>
          </p:cNvSpPr>
          <p:nvPr/>
        </p:nvSpPr>
        <p:spPr>
          <a:xfrm>
            <a:off x="1483219" y="589250"/>
            <a:ext cx="2677301" cy="600197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2000" dirty="0"/>
              <a:t>Deep Networks</a:t>
            </a:r>
          </a:p>
        </p:txBody>
      </p:sp>
      <p:sp>
        <p:nvSpPr>
          <p:cNvPr id="58" name="Subtitle 2">
            <a:extLst>
              <a:ext uri="{FF2B5EF4-FFF2-40B4-BE49-F238E27FC236}">
                <a16:creationId xmlns:a16="http://schemas.microsoft.com/office/drawing/2014/main" id="{7BBF1683-FA0A-4818-8DD6-E3CFA7F3D4EF}"/>
              </a:ext>
            </a:extLst>
          </p:cNvPr>
          <p:cNvSpPr txBox="1">
            <a:spLocks/>
          </p:cNvSpPr>
          <p:nvPr/>
        </p:nvSpPr>
        <p:spPr>
          <a:xfrm>
            <a:off x="4023360" y="236930"/>
            <a:ext cx="4709955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Limitations of Earlier Approaches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99294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3FF7A-0CD3-F777-B5DD-100F15FA2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50E42E24-F100-9FC5-18DF-BBB9E3B33237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60305C-E068-0AE7-46B0-4529CBD08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3A3CF8C-4C6F-2666-B646-A27A39E063A1}"/>
                  </a:ext>
                </a:extLst>
              </p:cNvPr>
              <p:cNvSpPr txBox="1"/>
              <p:nvPr/>
            </p:nvSpPr>
            <p:spPr>
              <a:xfrm>
                <a:off x="471055" y="1397675"/>
                <a:ext cx="3500582" cy="48320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1" dirty="0"/>
                  <a:t>Output and Prediction:</a:t>
                </a:r>
                <a:r>
                  <a:rPr lang="en-US" dirty="0"/>
                  <a:t> Based on these internal calculations, the LSTM produces a new </a:t>
                </a:r>
                <a:r>
                  <a:rPr lang="en-US" b="1" dirty="0"/>
                  <a:t>hidden state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dirty="0" smtClean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sz="2000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sz="2000" b="1" dirty="0"/>
                  <a:t>​</a:t>
                </a:r>
                <a:r>
                  <a:rPr lang="en-US" b="1" dirty="0"/>
                  <a:t>)</a:t>
                </a:r>
                <a:r>
                  <a:rPr lang="en-US" dirty="0"/>
                  <a:t>. This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b="1" dirty="0"/>
                  <a:t>​ </a:t>
                </a:r>
                <a:r>
                  <a:rPr lang="en-US" dirty="0"/>
                  <a:t>​contains all the updated information needed. </a:t>
                </a:r>
              </a:p>
              <a:p>
                <a:endParaRPr lang="en-US" dirty="0"/>
              </a:p>
              <a:p>
                <a:r>
                  <a:rPr lang="en-US" dirty="0"/>
                  <a:t>This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​ is then used by another part of the model to predict the next word in the caption.</a:t>
                </a:r>
              </a:p>
              <a:p>
                <a:endParaRPr lang="en-US" dirty="0"/>
              </a:p>
              <a:p>
                <a:r>
                  <a:rPr lang="en-US" dirty="0"/>
                  <a:t>The LSTM then uses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​ as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b="1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​ for the next step, repeating the process until the full caption is completed.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3A3CF8C-4C6F-2666-B646-A27A39E063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055" y="1397675"/>
                <a:ext cx="3500582" cy="4832092"/>
              </a:xfrm>
              <a:prstGeom prst="rect">
                <a:avLst/>
              </a:prstGeom>
              <a:blipFill>
                <a:blip r:embed="rId3"/>
                <a:stretch>
                  <a:fillRect l="-1391" t="-504" r="-174" b="-11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DF3EFD1-4232-8FDD-3064-4193117707DC}"/>
              </a:ext>
            </a:extLst>
          </p:cNvPr>
          <p:cNvCxnSpPr/>
          <p:nvPr/>
        </p:nvCxnSpPr>
        <p:spPr>
          <a:xfrm>
            <a:off x="10935855" y="3777673"/>
            <a:ext cx="2801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C663706-31BC-E1F7-10D2-C5B27DC2A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6050" y="2510671"/>
            <a:ext cx="590632" cy="25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2244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49332-B46B-F21D-5232-E693031CE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59572CBD-CB4A-ADFA-B809-84B7A0468552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1DC5DA-AD62-7744-025A-8CB063D32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C2237C2-A4A7-7992-8AF5-938715E07AD8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100C7F-FC9B-D973-B791-6CA33F3FCA8F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055959-2B06-10E3-15C5-09A4ECE4D729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1646F6-8C48-5C08-5604-90B8358CBCD2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1E17C4-100E-BC02-5887-6F6FEE3BD6CB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220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761E62-4AA3-F4E1-77FB-25DE0BFC0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4B42CB0F-34C8-3735-40F4-29FEF50EF836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C45047-6C1C-DF0C-1F17-E15DB1EFB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F17575C-5D83-786B-BA5E-84B45DD50284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AABB02-D6D8-79D0-9479-44779ED953F0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24D243-C827-67D6-4081-9BDA456275F9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64989C-4B4A-7728-3BE7-63505300AEB1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EC4EF6-4DF0-A407-89C0-AC2C85286D9E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8BA3827-86B6-283C-9854-38143E2F8F06}"/>
              </a:ext>
            </a:extLst>
          </p:cNvPr>
          <p:cNvSpPr/>
          <p:nvPr/>
        </p:nvSpPr>
        <p:spPr>
          <a:xfrm>
            <a:off x="4530530" y="2687782"/>
            <a:ext cx="2289282" cy="2327564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CD3E67-8D72-6768-63D4-A4EBD1827D08}"/>
              </a:ext>
            </a:extLst>
          </p:cNvPr>
          <p:cNvSpPr txBox="1"/>
          <p:nvPr/>
        </p:nvSpPr>
        <p:spPr>
          <a:xfrm>
            <a:off x="401508" y="1610564"/>
            <a:ext cx="3652772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i="0" dirty="0">
                <a:effectLst/>
                <a:latin typeface="Meiryo (Body)"/>
              </a:rPr>
              <a:t>Preparing New Information to Potentially Add to Memory:</a:t>
            </a:r>
          </a:p>
          <a:p>
            <a:pPr marL="342900" indent="-342900">
              <a:buAutoNum type="arabicPeriod"/>
            </a:pPr>
            <a:endParaRPr lang="en-US" sz="1400" b="1" dirty="0">
              <a:latin typeface="-apple-system"/>
            </a:endParaRPr>
          </a:p>
          <a:p>
            <a:pPr>
              <a:buNone/>
            </a:pPr>
            <a:r>
              <a:rPr lang="en-US" sz="1400" b="1" dirty="0"/>
              <a:t>a . Input Modulator:</a:t>
            </a:r>
            <a:endParaRPr lang="en-US" sz="1400" dirty="0"/>
          </a:p>
          <a:p>
            <a:r>
              <a:rPr lang="en-US" sz="1400" dirty="0"/>
              <a:t>Processes the inputs (using a tanh activation function) to create a vector of candidate values</a:t>
            </a:r>
          </a:p>
          <a:p>
            <a:endParaRPr lang="en-US" sz="1400" dirty="0"/>
          </a:p>
          <a:p>
            <a:pPr marL="342900" indent="-342900">
              <a:buAutoNum type="arabicPeriod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767155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E29BE-DE90-8B45-8342-AA683901D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EC391DD-1ED0-D50E-38E0-4871A52CEEEF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04AD91-C75F-4AD6-8A40-F88C4F838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ECAC286-972E-5132-2AB3-80C776CFCED7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D38521-CA4A-0CAE-59C7-1DFD822B6CFE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1B71AE-A7E6-175F-2732-571CFD6DBFBE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795306-D5B3-4033-22EE-071A3DC670E0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A7C661-56D6-A00D-F048-9566BE15175D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7B15F7E-1004-FE3F-E12A-892838EF1BF0}"/>
              </a:ext>
            </a:extLst>
          </p:cNvPr>
          <p:cNvSpPr/>
          <p:nvPr/>
        </p:nvSpPr>
        <p:spPr>
          <a:xfrm>
            <a:off x="5858302" y="1158648"/>
            <a:ext cx="2198255" cy="2466110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71998-FB5E-3AFB-CC7B-8A02A0531A70}"/>
              </a:ext>
            </a:extLst>
          </p:cNvPr>
          <p:cNvSpPr txBox="1"/>
          <p:nvPr/>
        </p:nvSpPr>
        <p:spPr>
          <a:xfrm>
            <a:off x="401508" y="1610564"/>
            <a:ext cx="3652772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i="0" dirty="0">
                <a:effectLst/>
                <a:latin typeface="Meiryo (Body)"/>
              </a:rPr>
              <a:t>Preparing New Information to Potentially Add to Memory:</a:t>
            </a:r>
          </a:p>
          <a:p>
            <a:pPr marL="342900" indent="-342900">
              <a:buAutoNum type="arabicPeriod"/>
            </a:pPr>
            <a:endParaRPr lang="en-US" sz="1400" b="1" dirty="0">
              <a:latin typeface="-apple-system"/>
            </a:endParaRPr>
          </a:p>
          <a:p>
            <a:pPr>
              <a:buNone/>
            </a:pPr>
            <a:r>
              <a:rPr lang="en-US" sz="1400" b="1" dirty="0"/>
              <a:t>a . Input Modulator:</a:t>
            </a:r>
            <a:endParaRPr lang="en-US" sz="1400" dirty="0"/>
          </a:p>
          <a:p>
            <a:r>
              <a:rPr lang="en-US" sz="1400" dirty="0"/>
              <a:t>Processes the inputs (using a tanh activation function) to create a vector of candidate values</a:t>
            </a:r>
          </a:p>
          <a:p>
            <a:endParaRPr lang="en-US" sz="1400" dirty="0"/>
          </a:p>
          <a:p>
            <a:r>
              <a:rPr lang="en-US" sz="1400" b="1" dirty="0"/>
              <a:t>b. Input Gate (</a:t>
            </a:r>
            <a:r>
              <a:rPr lang="en-US" sz="1400" b="1" dirty="0" err="1"/>
              <a:t>i</a:t>
            </a:r>
            <a:r>
              <a:rPr lang="en-US" sz="1400" b="1" dirty="0"/>
              <a:t>):</a:t>
            </a:r>
          </a:p>
          <a:p>
            <a:r>
              <a:rPr lang="en-US" sz="1400" dirty="0"/>
              <a:t>The input gate calculates a filter, values are between 0 and 1.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marL="342900" indent="-342900">
              <a:buAutoNum type="arabicPeriod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094181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EDDF4-8872-8823-EF69-41E64BF5E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11E66619-89E6-0B70-AAB5-C83239270FC6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ECE53F-DD8E-8B0E-B365-7C8DCBFE7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D9287C4-3310-61E2-F8BC-9DF96EB15F19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1574814-ABE8-9D6B-856E-CAD21582A97C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EFD740-C334-2276-FAB4-51A5F634F44A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ADDF96-1EDD-E352-93E7-64562DAF04A5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D588FE-E060-D24E-8030-8D74BC4A6A1E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7DF15EB-AD6B-4152-3E8B-87DCEE32B0D0}"/>
              </a:ext>
            </a:extLst>
          </p:cNvPr>
          <p:cNvSpPr/>
          <p:nvPr/>
        </p:nvSpPr>
        <p:spPr>
          <a:xfrm>
            <a:off x="5800436" y="2660072"/>
            <a:ext cx="2074358" cy="2355273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24F68C-0431-AF98-C6F9-05EC522D0F2E}"/>
              </a:ext>
            </a:extLst>
          </p:cNvPr>
          <p:cNvSpPr txBox="1"/>
          <p:nvPr/>
        </p:nvSpPr>
        <p:spPr>
          <a:xfrm>
            <a:off x="401508" y="1610564"/>
            <a:ext cx="3652772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i="0" dirty="0">
                <a:effectLst/>
                <a:latin typeface="Meiryo (Body)"/>
              </a:rPr>
              <a:t>Preparing New Information to Potentially Add to Memory:</a:t>
            </a:r>
          </a:p>
          <a:p>
            <a:pPr marL="342900" indent="-342900">
              <a:buAutoNum type="arabicPeriod"/>
            </a:pPr>
            <a:endParaRPr lang="en-US" sz="1400" b="1" dirty="0">
              <a:latin typeface="-apple-system"/>
            </a:endParaRPr>
          </a:p>
          <a:p>
            <a:pPr>
              <a:buNone/>
            </a:pPr>
            <a:r>
              <a:rPr lang="en-US" sz="1400" b="1" dirty="0"/>
              <a:t>a . Input Modulator:</a:t>
            </a:r>
            <a:endParaRPr lang="en-US" sz="1400" dirty="0"/>
          </a:p>
          <a:p>
            <a:r>
              <a:rPr lang="en-US" sz="1400" dirty="0"/>
              <a:t>Processes the inputs (using a tanh activation function) to create a vector of candidate values</a:t>
            </a:r>
          </a:p>
          <a:p>
            <a:endParaRPr lang="en-US" sz="1400" dirty="0"/>
          </a:p>
          <a:p>
            <a:r>
              <a:rPr lang="en-US" sz="1400" b="1" dirty="0"/>
              <a:t>b. Input Gate (</a:t>
            </a:r>
            <a:r>
              <a:rPr lang="en-US" sz="1400" b="1" dirty="0" err="1"/>
              <a:t>i</a:t>
            </a:r>
            <a:r>
              <a:rPr lang="en-US" sz="1400" b="1" dirty="0"/>
              <a:t>):</a:t>
            </a:r>
          </a:p>
          <a:p>
            <a:r>
              <a:rPr lang="en-US" sz="1400" dirty="0"/>
              <a:t>The input gate calculates a filter, values are between 0 and 1.</a:t>
            </a:r>
          </a:p>
          <a:p>
            <a:endParaRPr lang="en-US" sz="1400" dirty="0"/>
          </a:p>
          <a:p>
            <a:r>
              <a:rPr lang="en-US" sz="1400" dirty="0"/>
              <a:t>The output of the input modulator (is then element-wise multiplied by the output of the input gate to get new information</a:t>
            </a:r>
          </a:p>
          <a:p>
            <a:endParaRPr lang="en-US" sz="1400" dirty="0"/>
          </a:p>
          <a:p>
            <a:endParaRPr lang="en-US" sz="1400" dirty="0"/>
          </a:p>
          <a:p>
            <a:pPr marL="342900" indent="-342900">
              <a:buAutoNum type="arabicPeriod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861927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55658-4CD9-ADA8-B047-11BDF5C59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F1B9726-BD3A-046B-E8B9-2B1B3D933245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8E03EC-5A4A-9C10-C357-84C0B8D5F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5B7B940-FD87-3358-B149-565B6481BE55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813130-7D54-E555-8C57-BEE1E3B02BDE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FE0ED6-2DB8-0D88-3848-64B294D8FA3E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E1ED5C-FBF5-8165-078F-F6FF95ACF9A1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6C7F37-CBE0-EEE3-8F22-983C5F2CE1E7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30BCC46-5B7F-FB05-184E-AF27CF01FBA3}"/>
              </a:ext>
            </a:extLst>
          </p:cNvPr>
          <p:cNvSpPr/>
          <p:nvPr/>
        </p:nvSpPr>
        <p:spPr>
          <a:xfrm>
            <a:off x="6862618" y="4039733"/>
            <a:ext cx="2604656" cy="2466110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D63D39-9333-2E7D-DD1E-253E69747032}"/>
              </a:ext>
            </a:extLst>
          </p:cNvPr>
          <p:cNvSpPr txBox="1"/>
          <p:nvPr/>
        </p:nvSpPr>
        <p:spPr>
          <a:xfrm>
            <a:off x="401508" y="1610564"/>
            <a:ext cx="365277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2. Deciding What to Forget from Old Memory:</a:t>
            </a:r>
            <a:endParaRPr lang="en-US" sz="1400" b="1" dirty="0">
              <a:latin typeface="-apple-system"/>
            </a:endParaRPr>
          </a:p>
          <a:p>
            <a:pPr>
              <a:buNone/>
            </a:pPr>
            <a:endParaRPr lang="en-US" sz="1400" dirty="0"/>
          </a:p>
          <a:p>
            <a:pPr>
              <a:buNone/>
            </a:pPr>
            <a:r>
              <a:rPr lang="en-US" sz="1600" b="1" dirty="0"/>
              <a:t>Forget Gate (f): </a:t>
            </a:r>
          </a:p>
          <a:p>
            <a:pPr>
              <a:buNone/>
            </a:pPr>
            <a:r>
              <a:rPr lang="en-US" sz="1600" dirty="0"/>
              <a:t>The same three core inputs are also fed into the forget gate. The forget gate calculates another filter. </a:t>
            </a:r>
            <a:endParaRPr lang="en-US" sz="1400" dirty="0"/>
          </a:p>
          <a:p>
            <a:pPr marL="342900" indent="-342900">
              <a:buAutoNum type="arabicPeriod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09163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228F62-19A3-25AD-02D2-AA25682CF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D10F6096-7506-3E64-31E7-5CC3CCA7D40A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B69C66-E5C0-B375-E85F-A31B49D3F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122E5CC-9AEA-437B-9DC6-B40A0EDC094A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8A79C1-927E-1FA7-35DD-D1640889836E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94F0F9-D22C-43D7-2D23-64C9E1601F28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3A8D3C-B2DA-D0FE-BA54-3EFC189F5C4B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4CEB6E-F1F3-B816-AFF6-75B178F13399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94293B-9D69-AB01-BFA6-85455997C0DD}"/>
              </a:ext>
            </a:extLst>
          </p:cNvPr>
          <p:cNvSpPr/>
          <p:nvPr/>
        </p:nvSpPr>
        <p:spPr>
          <a:xfrm>
            <a:off x="6862618" y="4039733"/>
            <a:ext cx="2604656" cy="2466110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49509F-F2A6-0CAD-6D7E-FCA5078402B4}"/>
              </a:ext>
            </a:extLst>
          </p:cNvPr>
          <p:cNvSpPr txBox="1"/>
          <p:nvPr/>
        </p:nvSpPr>
        <p:spPr>
          <a:xfrm>
            <a:off x="401508" y="1610564"/>
            <a:ext cx="365277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2. Deciding What to Forget from Old Memory:</a:t>
            </a:r>
            <a:endParaRPr lang="en-US" sz="1400" b="1" dirty="0">
              <a:latin typeface="-apple-system"/>
            </a:endParaRPr>
          </a:p>
          <a:p>
            <a:pPr>
              <a:buNone/>
            </a:pPr>
            <a:endParaRPr lang="en-US" sz="1400" dirty="0"/>
          </a:p>
          <a:p>
            <a:pPr>
              <a:buNone/>
            </a:pPr>
            <a:r>
              <a:rPr lang="en-US" sz="1600" b="1" dirty="0"/>
              <a:t>Forget Gate (f): </a:t>
            </a:r>
          </a:p>
          <a:p>
            <a:pPr>
              <a:buNone/>
            </a:pPr>
            <a:r>
              <a:rPr lang="en-US" sz="1600" dirty="0"/>
              <a:t>The same three core inputs are also fed into the forget gate. The forget gate calculates another filter. </a:t>
            </a:r>
            <a:endParaRPr lang="en-US" sz="1400" dirty="0"/>
          </a:p>
          <a:p>
            <a:pPr marL="342900" indent="-342900">
              <a:buAutoNum type="arabicPeriod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884928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385E3-3A37-1F0E-4E07-08A5FEC9E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0CCD4A50-1BAA-5912-E252-67932F849523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501B91-3864-DA9E-8B6D-C95BB6B26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257A999-FC83-1C82-219C-F6A6025A353A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B27EA2-5365-716B-EBC9-9DB90130654B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89771D-8FE0-1649-5BCA-74DB513F9076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CA23C9-462E-4B25-594A-8DE5C30B1848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BFE92F-5D78-0EC0-9CFB-419F311E5F5C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FF40BA7-3C03-F98A-6916-20DF3E738772}"/>
              </a:ext>
            </a:extLst>
          </p:cNvPr>
          <p:cNvSpPr/>
          <p:nvPr/>
        </p:nvSpPr>
        <p:spPr>
          <a:xfrm>
            <a:off x="6862618" y="3075708"/>
            <a:ext cx="2604656" cy="3430135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33F61E-76F6-4F0B-D4BA-D6BFF78B9E76}"/>
              </a:ext>
            </a:extLst>
          </p:cNvPr>
          <p:cNvSpPr txBox="1"/>
          <p:nvPr/>
        </p:nvSpPr>
        <p:spPr>
          <a:xfrm>
            <a:off x="401508" y="1610564"/>
            <a:ext cx="3652772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3. Updating the Main Memory Cell ©</a:t>
            </a:r>
            <a:endParaRPr lang="en-US" sz="1400" b="1" dirty="0">
              <a:latin typeface="-apple-system"/>
            </a:endParaRPr>
          </a:p>
          <a:p>
            <a:pPr>
              <a:buNone/>
            </a:pPr>
            <a:endParaRPr lang="en-US" sz="1400" dirty="0"/>
          </a:p>
          <a:p>
            <a:pPr>
              <a:buNone/>
            </a:pPr>
            <a:r>
              <a:rPr lang="en-US" sz="1600" dirty="0"/>
              <a:t>First, the old memory from the previous time step is element-wise multiplied by the output of the forget gate .This is the "forgetting" step.</a:t>
            </a:r>
          </a:p>
          <a:p>
            <a:pPr>
              <a:buNone/>
            </a:pPr>
            <a:endParaRPr lang="en-US" sz="1600" dirty="0"/>
          </a:p>
          <a:p>
            <a:pPr>
              <a:buNone/>
            </a:pPr>
            <a:endParaRPr lang="en-US" sz="1400" dirty="0"/>
          </a:p>
          <a:p>
            <a:pPr marL="342900" indent="-342900">
              <a:buAutoNum type="arabicPeriod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256910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42EFD-1DC2-F159-0BB4-0AC354DB6E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809693FD-566A-E738-BF59-9A900429D8C9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7BE628-9B05-BE7E-5C3F-7C70F3697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351669A-135B-E600-440C-C93619D74BD1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F7769B-5B04-E21D-066F-C78A7DEAF72F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825A9B-3437-6D5B-699B-BEE5ADF88277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250DB6-6A74-F672-9FF3-D3B974075923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C38017-D6B5-5EBB-937C-F84A30A03055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AAA86E-225A-3E23-A31D-0437BD9105EB}"/>
              </a:ext>
            </a:extLst>
          </p:cNvPr>
          <p:cNvSpPr txBox="1"/>
          <p:nvPr/>
        </p:nvSpPr>
        <p:spPr>
          <a:xfrm>
            <a:off x="401508" y="1610564"/>
            <a:ext cx="365277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3. Updating the Main Memory Cell ©</a:t>
            </a:r>
            <a:endParaRPr lang="en-US" sz="1400" b="1" dirty="0">
              <a:latin typeface="-apple-system"/>
            </a:endParaRPr>
          </a:p>
          <a:p>
            <a:pPr>
              <a:buNone/>
            </a:pPr>
            <a:endParaRPr lang="en-US" sz="1400" dirty="0"/>
          </a:p>
          <a:p>
            <a:pPr>
              <a:buNone/>
            </a:pPr>
            <a:r>
              <a:rPr lang="en-US" sz="1600" dirty="0"/>
              <a:t>First, the old memory from the previous time step is element-wise multiplied by the output of the forget gate .This is the "forgetting" step.</a:t>
            </a:r>
          </a:p>
          <a:p>
            <a:pPr>
              <a:buNone/>
            </a:pPr>
            <a:endParaRPr lang="en-US" sz="1600" dirty="0"/>
          </a:p>
          <a:p>
            <a:pPr>
              <a:buNone/>
            </a:pPr>
            <a:r>
              <a:rPr lang="en-US" sz="1600" dirty="0"/>
              <a:t>Then, the filtered new information is added to the result of the forgetting step.</a:t>
            </a:r>
          </a:p>
          <a:p>
            <a:pPr>
              <a:buNone/>
            </a:pPr>
            <a:endParaRPr lang="en-US" sz="1600" dirty="0"/>
          </a:p>
          <a:p>
            <a:pPr marL="342900" indent="-342900">
              <a:buAutoNum type="arabicPeriod"/>
            </a:pPr>
            <a:endParaRPr lang="en-US" sz="14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D1D81EA-FA57-54C5-CD76-994786831CD4}"/>
              </a:ext>
            </a:extLst>
          </p:cNvPr>
          <p:cNvSpPr/>
          <p:nvPr/>
        </p:nvSpPr>
        <p:spPr>
          <a:xfrm>
            <a:off x="6862618" y="3075708"/>
            <a:ext cx="2604656" cy="3430135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452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DF233-E13E-A986-A570-E5F2C3EB7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AA625C06-1529-56C9-BD02-B90432CF2E56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2C949A-F8B1-CD4F-6335-EFDF9C3D6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BE4A62-9D39-985D-C4F2-FFAB7DE0BF91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0774FE-AF63-26C7-CE76-75DAAAE59CD7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A9FEA-E990-19A5-CD4C-CBC434BDB5B4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9AEC9B-8F90-0C44-190D-E9D203E3A2C9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71F6E3-6F84-7B17-4984-D9D3B8081C2F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B526192-719B-92FD-052E-413D69A0A75D}"/>
                  </a:ext>
                </a:extLst>
              </p:cNvPr>
              <p:cNvSpPr txBox="1"/>
              <p:nvPr/>
            </p:nvSpPr>
            <p:spPr>
              <a:xfrm>
                <a:off x="401508" y="1610564"/>
                <a:ext cx="3652772" cy="52629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1" dirty="0"/>
                  <a:t>3. Updating the Main Memory Cell ©</a:t>
                </a:r>
                <a:endParaRPr lang="en-US" sz="1400" b="1" dirty="0">
                  <a:latin typeface="-apple-system"/>
                </a:endParaRPr>
              </a:p>
              <a:p>
                <a:pPr>
                  <a:buNone/>
                </a:pPr>
                <a:endParaRPr lang="en-US" sz="1400" dirty="0"/>
              </a:p>
              <a:p>
                <a:pPr>
                  <a:buNone/>
                </a:pPr>
                <a:r>
                  <a:rPr lang="en-US" sz="1600" dirty="0"/>
                  <a:t>First, the old memory from the previous time step is element-wise multiplied by the output of the forget gate .This is the "forgetting" step.</a:t>
                </a:r>
              </a:p>
              <a:p>
                <a:pPr>
                  <a:buNone/>
                </a:pPr>
                <a:endParaRPr lang="en-US" sz="1600" dirty="0"/>
              </a:p>
              <a:p>
                <a:pPr>
                  <a:buNone/>
                </a:pPr>
                <a:r>
                  <a:rPr lang="en-US" sz="1600" dirty="0"/>
                  <a:t>Then, the filtered new information is added to the result of the forgetting step.</a:t>
                </a:r>
              </a:p>
              <a:p>
                <a:pPr>
                  <a:buNone/>
                </a:pPr>
                <a:endParaRPr lang="en-US" sz="1600" dirty="0"/>
              </a:p>
              <a:p>
                <a:pPr>
                  <a:buNone/>
                </a:pPr>
                <a:r>
                  <a:rPr lang="en-US" sz="1600" dirty="0"/>
                  <a:t>This sum becomes the new, updated state of the memory cell for the current time step,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sz="1600" dirty="0"/>
                  <a:t>.</a:t>
                </a:r>
              </a:p>
              <a:p>
                <a:pPr>
                  <a:buNone/>
                </a:pPr>
                <a:r>
                  <a:rPr lang="en-US" sz="1600" dirty="0"/>
                  <a:t>So: </a:t>
                </a:r>
                <a:endParaRPr lang="en-US" sz="1600" i="1" dirty="0">
                  <a:latin typeface="Cambria Math" panose="02040503050406030204" pitchFamily="18" charset="0"/>
                </a:endParaRPr>
              </a:p>
              <a:p>
                <a:pPr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sz="16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= (output of forget gate *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sz="1600" dirty="0"/>
                  <a:t>) + (output of input modulator * output of input gate)</a:t>
                </a:r>
                <a:endParaRPr lang="en-US" sz="1400" dirty="0"/>
              </a:p>
              <a:p>
                <a:pPr marL="342900" indent="-342900">
                  <a:buAutoNum type="arabicPeriod"/>
                </a:pPr>
                <a:endParaRPr lang="en-US" sz="14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B526192-719B-92FD-052E-413D69A0A7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508" y="1610564"/>
                <a:ext cx="3652772" cy="5262979"/>
              </a:xfrm>
              <a:prstGeom prst="rect">
                <a:avLst/>
              </a:prstGeom>
              <a:blipFill>
                <a:blip r:embed="rId3"/>
                <a:stretch>
                  <a:fillRect l="-1503" t="-463" r="-18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Oval 2">
            <a:extLst>
              <a:ext uri="{FF2B5EF4-FFF2-40B4-BE49-F238E27FC236}">
                <a16:creationId xmlns:a16="http://schemas.microsoft.com/office/drawing/2014/main" id="{8C984469-D50F-7B16-2F88-FF4E78372270}"/>
              </a:ext>
            </a:extLst>
          </p:cNvPr>
          <p:cNvSpPr/>
          <p:nvPr/>
        </p:nvSpPr>
        <p:spPr>
          <a:xfrm>
            <a:off x="6862618" y="3075708"/>
            <a:ext cx="2604656" cy="3430135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266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A8A8F-B97E-9513-BBA7-0688B305D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3D68657-844E-D2DD-3AAE-BAB23599C723}"/>
              </a:ext>
            </a:extLst>
          </p:cNvPr>
          <p:cNvSpPr/>
          <p:nvPr/>
        </p:nvSpPr>
        <p:spPr>
          <a:xfrm>
            <a:off x="5340096" y="1133856"/>
            <a:ext cx="6318504" cy="451332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355614D-873E-E8EB-B7B7-43897AC30BAD}"/>
              </a:ext>
            </a:extLst>
          </p:cNvPr>
          <p:cNvSpPr/>
          <p:nvPr/>
        </p:nvSpPr>
        <p:spPr>
          <a:xfrm>
            <a:off x="7476326" y="1210818"/>
            <a:ext cx="1911441" cy="62156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Input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1CDA7E4-66FA-52F9-340D-F765D70B9BF3}"/>
              </a:ext>
            </a:extLst>
          </p:cNvPr>
          <p:cNvSpPr/>
          <p:nvPr/>
        </p:nvSpPr>
        <p:spPr>
          <a:xfrm>
            <a:off x="7467898" y="2184706"/>
            <a:ext cx="1935677" cy="62156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Covering Detector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1B114DC-1634-CD4F-6A32-1C525A963FC1}"/>
              </a:ext>
            </a:extLst>
          </p:cNvPr>
          <p:cNvSpPr/>
          <p:nvPr/>
        </p:nvSpPr>
        <p:spPr>
          <a:xfrm>
            <a:off x="7760360" y="3158594"/>
            <a:ext cx="1343374" cy="77952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Regions of interest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B9A8E7D-7B4E-039F-8329-7A78EE163B6B}"/>
              </a:ext>
            </a:extLst>
          </p:cNvPr>
          <p:cNvSpPr/>
          <p:nvPr/>
        </p:nvSpPr>
        <p:spPr>
          <a:xfrm>
            <a:off x="5895626" y="4520184"/>
            <a:ext cx="1343374" cy="779526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Object feature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17D3E68-A9C3-978A-CDFB-F15EF74679A4}"/>
              </a:ext>
            </a:extLst>
          </p:cNvPr>
          <p:cNvSpPr/>
          <p:nvPr/>
        </p:nvSpPr>
        <p:spPr>
          <a:xfrm>
            <a:off x="7782338" y="4520184"/>
            <a:ext cx="1343374" cy="779526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Gender features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D637C65-DF03-952E-9090-E4048F8CB914}"/>
              </a:ext>
            </a:extLst>
          </p:cNvPr>
          <p:cNvSpPr/>
          <p:nvPr/>
        </p:nvSpPr>
        <p:spPr>
          <a:xfrm>
            <a:off x="9669050" y="4520184"/>
            <a:ext cx="1343374" cy="779526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Action features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30FFE8-45D0-857E-AFC3-F6B33D48266A}"/>
              </a:ext>
            </a:extLst>
          </p:cNvPr>
          <p:cNvSpPr/>
          <p:nvPr/>
        </p:nvSpPr>
        <p:spPr>
          <a:xfrm>
            <a:off x="7492133" y="5938820"/>
            <a:ext cx="2014430" cy="2582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Compute saliency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BA5CB66-0E73-96AF-26F3-4E85E812A98C}"/>
              </a:ext>
            </a:extLst>
          </p:cNvPr>
          <p:cNvSpPr/>
          <p:nvPr/>
        </p:nvSpPr>
        <p:spPr>
          <a:xfrm>
            <a:off x="7492133" y="6439818"/>
            <a:ext cx="2014430" cy="2582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Prediction</a:t>
            </a:r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4184025-DFED-19B6-9EAB-2222170B7D28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>
            <a:off x="8432047" y="1832385"/>
            <a:ext cx="3690" cy="3523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CCCF93C-24B3-3485-5C6D-AB244C1632A9}"/>
              </a:ext>
            </a:extLst>
          </p:cNvPr>
          <p:cNvCxnSpPr/>
          <p:nvPr/>
        </p:nvCxnSpPr>
        <p:spPr>
          <a:xfrm>
            <a:off x="8432047" y="2806273"/>
            <a:ext cx="0" cy="3523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164059-6EB2-D5D9-D576-C880F48541FE}"/>
              </a:ext>
            </a:extLst>
          </p:cNvPr>
          <p:cNvCxnSpPr/>
          <p:nvPr/>
        </p:nvCxnSpPr>
        <p:spPr>
          <a:xfrm>
            <a:off x="8452256" y="3938120"/>
            <a:ext cx="0" cy="3523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33D75FA-3785-4391-B968-B3A4AB1C32FF}"/>
              </a:ext>
            </a:extLst>
          </p:cNvPr>
          <p:cNvCxnSpPr>
            <a:cxnSpLocks/>
          </p:cNvCxnSpPr>
          <p:nvPr/>
        </p:nvCxnSpPr>
        <p:spPr>
          <a:xfrm>
            <a:off x="6567313" y="4290441"/>
            <a:ext cx="37734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11F8B3-1FAD-383B-7F28-3AE4D3F71A20}"/>
              </a:ext>
            </a:extLst>
          </p:cNvPr>
          <p:cNvCxnSpPr>
            <a:endCxn id="15" idx="0"/>
          </p:cNvCxnSpPr>
          <p:nvPr/>
        </p:nvCxnSpPr>
        <p:spPr>
          <a:xfrm>
            <a:off x="6567313" y="4290441"/>
            <a:ext cx="0" cy="229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E71E8B8-0458-C199-C840-4F85E87A31F7}"/>
              </a:ext>
            </a:extLst>
          </p:cNvPr>
          <p:cNvCxnSpPr>
            <a:endCxn id="17" idx="0"/>
          </p:cNvCxnSpPr>
          <p:nvPr/>
        </p:nvCxnSpPr>
        <p:spPr>
          <a:xfrm>
            <a:off x="8452256" y="4290441"/>
            <a:ext cx="1769" cy="229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DE867B4-7E31-F133-289D-ADF48FA97768}"/>
              </a:ext>
            </a:extLst>
          </p:cNvPr>
          <p:cNvCxnSpPr>
            <a:endCxn id="18" idx="0"/>
          </p:cNvCxnSpPr>
          <p:nvPr/>
        </p:nvCxnSpPr>
        <p:spPr>
          <a:xfrm>
            <a:off x="10340737" y="4290441"/>
            <a:ext cx="0" cy="229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12F14C4-FDA5-D3E3-5F5C-6E3612791431}"/>
              </a:ext>
            </a:extLst>
          </p:cNvPr>
          <p:cNvCxnSpPr>
            <a:stCxn id="20" idx="2"/>
            <a:endCxn id="22" idx="0"/>
          </p:cNvCxnSpPr>
          <p:nvPr/>
        </p:nvCxnSpPr>
        <p:spPr>
          <a:xfrm>
            <a:off x="8499348" y="5647182"/>
            <a:ext cx="0" cy="291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72856CD-7DBA-CB9A-E951-E1B97019D0EC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>
            <a:off x="8499348" y="6197034"/>
            <a:ext cx="0" cy="242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E9321AA8-4528-AD0D-99FA-25D19E084714}"/>
              </a:ext>
            </a:extLst>
          </p:cNvPr>
          <p:cNvSpPr/>
          <p:nvPr/>
        </p:nvSpPr>
        <p:spPr>
          <a:xfrm>
            <a:off x="1104044" y="1133856"/>
            <a:ext cx="3237171" cy="451332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1A4FD35-ED65-A52F-0130-05F15D4108EB}"/>
              </a:ext>
            </a:extLst>
          </p:cNvPr>
          <p:cNvSpPr/>
          <p:nvPr/>
        </p:nvSpPr>
        <p:spPr>
          <a:xfrm>
            <a:off x="1805558" y="1210817"/>
            <a:ext cx="1834142" cy="62156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Input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C8191B3-91FD-FB9F-41E6-B17A7E52AC61}"/>
              </a:ext>
            </a:extLst>
          </p:cNvPr>
          <p:cNvSpPr/>
          <p:nvPr/>
        </p:nvSpPr>
        <p:spPr>
          <a:xfrm>
            <a:off x="2050942" y="4635854"/>
            <a:ext cx="1343374" cy="779526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Image features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D23A806-DFE1-B0EB-CDC6-7D48471B43F3}"/>
              </a:ext>
            </a:extLst>
          </p:cNvPr>
          <p:cNvCxnSpPr>
            <a:stCxn id="44" idx="2"/>
            <a:endCxn id="49" idx="0"/>
          </p:cNvCxnSpPr>
          <p:nvPr/>
        </p:nvCxnSpPr>
        <p:spPr>
          <a:xfrm>
            <a:off x="2722629" y="1832384"/>
            <a:ext cx="0" cy="2803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7C84C9D6-B0BF-A623-B7ED-ED464F3793F6}"/>
              </a:ext>
            </a:extLst>
          </p:cNvPr>
          <p:cNvSpPr/>
          <p:nvPr/>
        </p:nvSpPr>
        <p:spPr>
          <a:xfrm>
            <a:off x="1715414" y="5938820"/>
            <a:ext cx="2014430" cy="2582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Prediction</a:t>
            </a:r>
            <a:endParaRPr lang="en-US" dirty="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A12E87B-AEC5-0051-0F0C-5311CC2756F4}"/>
              </a:ext>
            </a:extLst>
          </p:cNvPr>
          <p:cNvCxnSpPr/>
          <p:nvPr/>
        </p:nvCxnSpPr>
        <p:spPr>
          <a:xfrm>
            <a:off x="2722629" y="5648983"/>
            <a:ext cx="0" cy="291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Subtitle 2">
            <a:extLst>
              <a:ext uri="{FF2B5EF4-FFF2-40B4-BE49-F238E27FC236}">
                <a16:creationId xmlns:a16="http://schemas.microsoft.com/office/drawing/2014/main" id="{22E73FD9-5770-CD75-E0E7-088AF909BDD4}"/>
              </a:ext>
            </a:extLst>
          </p:cNvPr>
          <p:cNvSpPr txBox="1">
            <a:spLocks/>
          </p:cNvSpPr>
          <p:nvPr/>
        </p:nvSpPr>
        <p:spPr>
          <a:xfrm>
            <a:off x="1483219" y="589250"/>
            <a:ext cx="2677301" cy="600197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2000" dirty="0"/>
              <a:t>Deep Networks</a:t>
            </a:r>
          </a:p>
        </p:txBody>
      </p:sp>
      <p:sp>
        <p:nvSpPr>
          <p:cNvPr id="56" name="Subtitle 2">
            <a:extLst>
              <a:ext uri="{FF2B5EF4-FFF2-40B4-BE49-F238E27FC236}">
                <a16:creationId xmlns:a16="http://schemas.microsoft.com/office/drawing/2014/main" id="{72D79113-D0EC-5050-4DB8-0BD2A2DF2B18}"/>
              </a:ext>
            </a:extLst>
          </p:cNvPr>
          <p:cNvSpPr txBox="1">
            <a:spLocks/>
          </p:cNvSpPr>
          <p:nvPr/>
        </p:nvSpPr>
        <p:spPr>
          <a:xfrm>
            <a:off x="7160697" y="495749"/>
            <a:ext cx="2677301" cy="600197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2000" dirty="0"/>
              <a:t>Attention</a:t>
            </a:r>
          </a:p>
        </p:txBody>
      </p:sp>
    </p:spTree>
    <p:extLst>
      <p:ext uri="{BB962C8B-B14F-4D97-AF65-F5344CB8AC3E}">
        <p14:creationId xmlns:p14="http://schemas.microsoft.com/office/powerpoint/2010/main" val="42757468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2E4784-33B1-9365-201E-1A388F287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D723173C-0B10-8416-5883-DE591A144456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F7BDAB-043A-C1DD-003D-6855CFD32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AEE1A3-97B2-6839-160D-FFDC34CFAAD3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119C81-16DC-6639-D7CE-945046B59CC7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2F9EF9-DF3E-9465-E34B-52011733340D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1370FB-BD84-26BA-C259-B3A4DB414350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FEBBB4-DCA6-5BFF-AD42-9F524B260FB3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354FF9-40C0-13DC-E70F-00B354319483}"/>
              </a:ext>
            </a:extLst>
          </p:cNvPr>
          <p:cNvSpPr txBox="1"/>
          <p:nvPr/>
        </p:nvSpPr>
        <p:spPr>
          <a:xfrm>
            <a:off x="401508" y="1610564"/>
            <a:ext cx="365277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4. Preparing the Output for this Time Step:</a:t>
            </a:r>
            <a:endParaRPr lang="en-US" sz="1400" dirty="0"/>
          </a:p>
          <a:p>
            <a:pPr>
              <a:buNone/>
            </a:pPr>
            <a:r>
              <a:rPr lang="en-US" sz="1400" b="1" dirty="0"/>
              <a:t>a. Output Gate :</a:t>
            </a:r>
          </a:p>
          <a:p>
            <a:pPr>
              <a:buNone/>
            </a:pPr>
            <a:r>
              <a:rPr lang="en-US" sz="1400" dirty="0"/>
              <a:t>The inputs are put into the "output gate“ and then calculates a filter. </a:t>
            </a:r>
          </a:p>
          <a:p>
            <a:pPr>
              <a:buNone/>
            </a:pPr>
            <a:endParaRPr lang="en-US" sz="1400" b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0F76D5E-9BFD-7E21-E6A3-C946D413F01B}"/>
              </a:ext>
            </a:extLst>
          </p:cNvPr>
          <p:cNvSpPr/>
          <p:nvPr/>
        </p:nvSpPr>
        <p:spPr>
          <a:xfrm>
            <a:off x="8044873" y="1269011"/>
            <a:ext cx="2540996" cy="3284804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212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1D0B5-9D09-C536-B91A-B9554832C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33C50DDB-93EA-A922-97E7-32EE03C55D03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1AA2B9-042B-7A06-503D-3371654CC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7144E32-447B-0F2A-9B78-03D019634B5C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0346A8-7A52-CC36-8AE3-3EAFA6842A7B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76A832-8790-E09C-1DF7-5CA65D3BDC32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6851C5-9FC2-8183-507C-6B6BAF068DF7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DC0F1C-C97D-A668-C05E-4B988F5EFFF3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5F4504-0214-1F70-D49D-51EF9D08BEEE}"/>
              </a:ext>
            </a:extLst>
          </p:cNvPr>
          <p:cNvSpPr txBox="1"/>
          <p:nvPr/>
        </p:nvSpPr>
        <p:spPr>
          <a:xfrm>
            <a:off x="401508" y="1610564"/>
            <a:ext cx="365277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4. Preparing the Output for this Time Step:</a:t>
            </a:r>
            <a:endParaRPr lang="en-US" sz="1400" dirty="0"/>
          </a:p>
          <a:p>
            <a:pPr>
              <a:buNone/>
            </a:pPr>
            <a:r>
              <a:rPr lang="en-US" sz="1400" b="1" dirty="0"/>
              <a:t>a. Output Gate :</a:t>
            </a:r>
          </a:p>
          <a:p>
            <a:pPr>
              <a:buNone/>
            </a:pPr>
            <a:r>
              <a:rPr lang="en-US" sz="1400" dirty="0"/>
              <a:t>The inputs are put into the "output gate“ and then calculates a filter. </a:t>
            </a:r>
          </a:p>
          <a:p>
            <a:pPr>
              <a:buNone/>
            </a:pPr>
            <a:endParaRPr lang="en-US" sz="1400" b="1" dirty="0"/>
          </a:p>
          <a:p>
            <a:pPr>
              <a:buNone/>
            </a:pPr>
            <a:r>
              <a:rPr lang="en-US" sz="1400" b="1" dirty="0"/>
              <a:t>b. Processing the Updated Memory for Output:</a:t>
            </a:r>
          </a:p>
          <a:p>
            <a:pPr>
              <a:buNone/>
            </a:pPr>
            <a:r>
              <a:rPr lang="en-US" sz="1400" dirty="0"/>
              <a:t>The content of the updated memory cell is passed through a tanh function. This scales the memory content to a range between -1 and 1.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4DC5552-CE5C-E750-16BE-B821F1863BB9}"/>
              </a:ext>
            </a:extLst>
          </p:cNvPr>
          <p:cNvSpPr/>
          <p:nvPr/>
        </p:nvSpPr>
        <p:spPr>
          <a:xfrm>
            <a:off x="8044873" y="1269011"/>
            <a:ext cx="2540996" cy="3284804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295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DA052-24B3-E4FD-6A09-2310C2EAF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1D11B13D-C867-2439-84F8-339B196A1896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B0FE51-E064-A179-5452-EE73BBE4B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F1659F-C842-74D0-F131-2400DCAFD37E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F44795-9AA4-9237-F78E-FD169142B514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CBF963-E4F6-3B5E-939E-FFAF1F47E9F0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35A2C-BCDD-345B-8DFF-6D4C7CAC2607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5E093C-A042-8981-0B39-46AF866F97F8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5EC6AA7-3375-D496-2425-82D92F6B1D89}"/>
                  </a:ext>
                </a:extLst>
              </p:cNvPr>
              <p:cNvSpPr txBox="1"/>
              <p:nvPr/>
            </p:nvSpPr>
            <p:spPr>
              <a:xfrm>
                <a:off x="401508" y="1610564"/>
                <a:ext cx="3652772" cy="47270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400" b="1" dirty="0"/>
                  <a:t>4. Preparing the Output for this Time Step:</a:t>
                </a:r>
                <a:endParaRPr lang="en-US" sz="1400" dirty="0"/>
              </a:p>
              <a:p>
                <a:pPr>
                  <a:buNone/>
                </a:pPr>
                <a:r>
                  <a:rPr lang="en-US" sz="1400" b="1" dirty="0"/>
                  <a:t>a. Output Gate :</a:t>
                </a:r>
              </a:p>
              <a:p>
                <a:pPr>
                  <a:buNone/>
                </a:pPr>
                <a:r>
                  <a:rPr lang="en-US" sz="1400" dirty="0"/>
                  <a:t>The inputs are put into the "output gate“ and then calculates a filter. </a:t>
                </a:r>
              </a:p>
              <a:p>
                <a:pPr>
                  <a:buNone/>
                </a:pPr>
                <a:endParaRPr lang="en-US" sz="1400" b="1" dirty="0"/>
              </a:p>
              <a:p>
                <a:pPr>
                  <a:buNone/>
                </a:pPr>
                <a:r>
                  <a:rPr lang="en-US" sz="1400" b="1" dirty="0"/>
                  <a:t>b. Processing the Updated Memory for Output:</a:t>
                </a:r>
              </a:p>
              <a:p>
                <a:pPr>
                  <a:buNone/>
                </a:pPr>
                <a:r>
                  <a:rPr lang="en-US" sz="1400" dirty="0"/>
                  <a:t>The content of the updated memory cell is passed through a tanh function. This scales the memory content to a range between -1 and 1.</a:t>
                </a:r>
              </a:p>
              <a:p>
                <a:pPr>
                  <a:buNone/>
                </a:pPr>
                <a:r>
                  <a:rPr lang="en-US" sz="1400" b="1" dirty="0"/>
                  <a:t>c. Generating the New Hidden State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sz="1400" b="1" dirty="0"/>
                  <a:t>):</a:t>
                </a:r>
              </a:p>
              <a:p>
                <a:pPr>
                  <a:buNone/>
                </a:pPr>
                <a:r>
                  <a:rPr lang="en-US" sz="1400" dirty="0"/>
                  <a:t>The tanh-processed memory is then element-wise multiplied by the output of the output gate</a:t>
                </a:r>
              </a:p>
              <a:p>
                <a:pPr>
                  <a:buNone/>
                </a:pPr>
                <a:r>
                  <a:rPr lang="en-US" sz="1400" dirty="0"/>
                  <a:t>The result of this multiplication is the new hidden state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400" dirty="0"/>
                  <a:t>). This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16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/>
                  <a:t>is the final output of the LSTM cell for the current time step t.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5EC6AA7-3375-D496-2425-82D92F6B1D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508" y="1610564"/>
                <a:ext cx="3652772" cy="4727063"/>
              </a:xfrm>
              <a:prstGeom prst="rect">
                <a:avLst/>
              </a:prstGeom>
              <a:blipFill>
                <a:blip r:embed="rId3"/>
                <a:stretch>
                  <a:fillRect l="-501" t="-258" b="-3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Oval 2">
            <a:extLst>
              <a:ext uri="{FF2B5EF4-FFF2-40B4-BE49-F238E27FC236}">
                <a16:creationId xmlns:a16="http://schemas.microsoft.com/office/drawing/2014/main" id="{9C893E9F-11D7-8B1E-29EF-2151C944449F}"/>
              </a:ext>
            </a:extLst>
          </p:cNvPr>
          <p:cNvSpPr/>
          <p:nvPr/>
        </p:nvSpPr>
        <p:spPr>
          <a:xfrm>
            <a:off x="8044873" y="1269011"/>
            <a:ext cx="3231486" cy="3284804"/>
          </a:xfrm>
          <a:prstGeom prst="ellipse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911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E0196-8B2E-3E61-BED3-8F43B917C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54ECC6F0-B5F5-DEB6-0DA0-85E6F34FB428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FA109E-DFFE-27CC-135B-B6EC8596D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09DEA3E-10C2-55F1-FCD9-54299D64BDCC}"/>
              </a:ext>
            </a:extLst>
          </p:cNvPr>
          <p:cNvSpPr/>
          <p:nvPr/>
        </p:nvSpPr>
        <p:spPr>
          <a:xfrm>
            <a:off x="7259782" y="3075708"/>
            <a:ext cx="1173018" cy="4358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A24A88-DB04-BB25-A672-F7F687D879E9}"/>
              </a:ext>
            </a:extLst>
          </p:cNvPr>
          <p:cNvSpPr/>
          <p:nvPr/>
        </p:nvSpPr>
        <p:spPr>
          <a:xfrm>
            <a:off x="8440703" y="3978259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F86DAD-22E1-3B69-2863-6ABFADE526DF}"/>
              </a:ext>
            </a:extLst>
          </p:cNvPr>
          <p:cNvSpPr/>
          <p:nvPr/>
        </p:nvSpPr>
        <p:spPr>
          <a:xfrm>
            <a:off x="8440703" y="4747637"/>
            <a:ext cx="1173018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AAC30-7C06-E5C8-81EB-0CC7A6B4759C}"/>
              </a:ext>
            </a:extLst>
          </p:cNvPr>
          <p:cNvSpPr/>
          <p:nvPr/>
        </p:nvSpPr>
        <p:spPr>
          <a:xfrm>
            <a:off x="6336357" y="4026750"/>
            <a:ext cx="1538437" cy="381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D8C817-6B0F-CF8B-73FE-BF37FBE1D490}"/>
              </a:ext>
            </a:extLst>
          </p:cNvPr>
          <p:cNvSpPr/>
          <p:nvPr/>
        </p:nvSpPr>
        <p:spPr>
          <a:xfrm>
            <a:off x="9385301" y="3293629"/>
            <a:ext cx="1073150" cy="217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D0487F-6314-2EED-6A14-71461DBBA140}"/>
                  </a:ext>
                </a:extLst>
              </p:cNvPr>
              <p:cNvSpPr txBox="1"/>
              <p:nvPr/>
            </p:nvSpPr>
            <p:spPr>
              <a:xfrm>
                <a:off x="401508" y="1610564"/>
                <a:ext cx="3652772" cy="21368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400" b="1" dirty="0"/>
                  <a:t>What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sz="1600" b="1" i="1" dirty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sz="1600" b="1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b="1" dirty="0"/>
                  <a:t>is used for:</a:t>
                </a:r>
              </a:p>
              <a:p>
                <a:endParaRPr lang="en-US" sz="1400" b="1" dirty="0"/>
              </a:p>
              <a:p>
                <a:r>
                  <a:rPr lang="en-US" sz="1400" dirty="0"/>
                  <a:t>It will be used to predict the actual word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/>
                  <a:t>for the current position in the caption.</a:t>
                </a:r>
              </a:p>
              <a:p>
                <a:endParaRPr lang="en-US" sz="1400" dirty="0"/>
              </a:p>
              <a:p>
                <a:r>
                  <a:rPr lang="en-US" sz="1400" dirty="0"/>
                  <a:t>It will become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1" i="1" dirty="0" smtClean="0">
                            <a:latin typeface="Cambria Math" panose="02040503050406030204" pitchFamily="18" charset="0"/>
                          </a:rPr>
                          <m:t>𝒉</m:t>
                        </m:r>
                      </m:e>
                      <m:sub>
                        <m:r>
                          <a:rPr lang="en-US" sz="1400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sz="1400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400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sz="1400" b="1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400" dirty="0"/>
                  <a:t>for the next time step, when the LSTM tries to generate the next word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dirty="0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sz="1600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sz="1600" b="1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sz="1400" dirty="0"/>
                  <a:t>).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D0487F-6314-2EED-6A14-71461DBBA1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508" y="1610564"/>
                <a:ext cx="3652772" cy="2136803"/>
              </a:xfrm>
              <a:prstGeom prst="rect">
                <a:avLst/>
              </a:prstGeom>
              <a:blipFill>
                <a:blip r:embed="rId3"/>
                <a:stretch>
                  <a:fillRect l="-501" b="-2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EE07E11-332D-A6D5-D79B-38C4206375E5}"/>
              </a:ext>
            </a:extLst>
          </p:cNvPr>
          <p:cNvCxnSpPr/>
          <p:nvPr/>
        </p:nvCxnSpPr>
        <p:spPr>
          <a:xfrm>
            <a:off x="10935855" y="3777673"/>
            <a:ext cx="2801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6D9127A-AEC7-6620-5DD3-FBF21A029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6050" y="2510671"/>
            <a:ext cx="590632" cy="25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3176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D11FD-97B2-93CC-1306-699668F2B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CD52C94D-A957-A6D1-EF4A-A5E09B210467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Decoder: The LSTM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FD15A5-17EC-8A17-3355-3055F317C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223" y="1426118"/>
            <a:ext cx="7141793" cy="5079725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512B4624-3F78-1EC2-155B-74646CA1DD9E}"/>
              </a:ext>
            </a:extLst>
          </p:cNvPr>
          <p:cNvSpPr/>
          <p:nvPr/>
        </p:nvSpPr>
        <p:spPr>
          <a:xfrm>
            <a:off x="6538680" y="1361542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E6F48B-A43E-0690-466C-F885AEF9A3DA}"/>
              </a:ext>
            </a:extLst>
          </p:cNvPr>
          <p:cNvSpPr/>
          <p:nvPr/>
        </p:nvSpPr>
        <p:spPr>
          <a:xfrm>
            <a:off x="4522751" y="3429000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0D1EC3D-73E3-5961-79CE-6AF31CBCA83D}"/>
              </a:ext>
            </a:extLst>
          </p:cNvPr>
          <p:cNvSpPr/>
          <p:nvPr/>
        </p:nvSpPr>
        <p:spPr>
          <a:xfrm>
            <a:off x="8936634" y="1341619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DCBE3D-B415-D5C4-EF0B-3D74A31DF055}"/>
              </a:ext>
            </a:extLst>
          </p:cNvPr>
          <p:cNvSpPr/>
          <p:nvPr/>
        </p:nvSpPr>
        <p:spPr>
          <a:xfrm>
            <a:off x="7796581" y="5813534"/>
            <a:ext cx="740664" cy="6923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86EFABB-D753-748C-E550-E984A253A3B7}"/>
                  </a:ext>
                </a:extLst>
              </p:cNvPr>
              <p:cNvSpPr txBox="1"/>
              <p:nvPr/>
            </p:nvSpPr>
            <p:spPr>
              <a:xfrm>
                <a:off x="273524" y="3202898"/>
                <a:ext cx="3655629" cy="111543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b="1" dirty="0"/>
                  <a:t>Context Vector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𝒁</m:t>
                            </m:r>
                          </m:e>
                        </m:acc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sz="1600" b="1" dirty="0"/>
                  <a:t>​):</a:t>
                </a:r>
                <a:r>
                  <a:rPr lang="en-US" sz="1600" dirty="0"/>
                  <a:t> This is the important visual summary provided by the attention mechanism.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86EFABB-D753-748C-E550-E984A253A3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524" y="3202898"/>
                <a:ext cx="3655629" cy="1115434"/>
              </a:xfrm>
              <a:prstGeom prst="rect">
                <a:avLst/>
              </a:prstGeom>
              <a:blipFill>
                <a:blip r:embed="rId3"/>
                <a:stretch>
                  <a:fillRect l="-1000" t="-1639" b="-60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08370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53F7B-20E6-752A-8A4F-303130CA5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9EBF1A70-2426-6419-6CF6-F52630BACB45}"/>
              </a:ext>
            </a:extLst>
          </p:cNvPr>
          <p:cNvSpPr txBox="1">
            <a:spLocks/>
          </p:cNvSpPr>
          <p:nvPr/>
        </p:nvSpPr>
        <p:spPr>
          <a:xfrm>
            <a:off x="3603941" y="50386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is context vector calculated?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610541-A979-45F3-430E-DE0AE82A3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16" y="1477757"/>
            <a:ext cx="7297168" cy="501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5851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3635A-FFF0-113D-3C6F-A89ED9E2D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11C3BC-9282-3DF2-8D64-B56209C83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02" y="1392890"/>
            <a:ext cx="11069595" cy="5125165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2E3DE892-2329-8600-2B8F-299A0240E032}"/>
              </a:ext>
            </a:extLst>
          </p:cNvPr>
          <p:cNvSpPr txBox="1">
            <a:spLocks/>
          </p:cNvSpPr>
          <p:nvPr/>
        </p:nvSpPr>
        <p:spPr>
          <a:xfrm>
            <a:off x="3603941" y="50386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is context vector calculated?</a:t>
            </a:r>
          </a:p>
        </p:txBody>
      </p:sp>
    </p:spTree>
    <p:extLst>
      <p:ext uri="{BB962C8B-B14F-4D97-AF65-F5344CB8AC3E}">
        <p14:creationId xmlns:p14="http://schemas.microsoft.com/office/powerpoint/2010/main" val="21743340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63E81B-91C4-CBEF-06B9-A583B7DC3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B1B4BF-AE87-5CAD-AF8E-0DCC22622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02" y="1392890"/>
            <a:ext cx="11069595" cy="5125165"/>
          </a:xfrm>
          <a:prstGeom prst="rect">
            <a:avLst/>
          </a:prstGeom>
        </p:spPr>
      </p:pic>
      <p:sp>
        <p:nvSpPr>
          <p:cNvPr id="2" name="Arrow: Down 1">
            <a:extLst>
              <a:ext uri="{FF2B5EF4-FFF2-40B4-BE49-F238E27FC236}">
                <a16:creationId xmlns:a16="http://schemas.microsoft.com/office/drawing/2014/main" id="{584B6D3F-4C30-F772-46B3-012096A64EA2}"/>
              </a:ext>
            </a:extLst>
          </p:cNvPr>
          <p:cNvSpPr/>
          <p:nvPr/>
        </p:nvSpPr>
        <p:spPr>
          <a:xfrm>
            <a:off x="5366327" y="1995055"/>
            <a:ext cx="471055" cy="66501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2C7008-2B08-5B2F-2F86-168B5F1F5CD9}"/>
              </a:ext>
            </a:extLst>
          </p:cNvPr>
          <p:cNvSpPr txBox="1"/>
          <p:nvPr/>
        </p:nvSpPr>
        <p:spPr>
          <a:xfrm>
            <a:off x="5261884" y="1594945"/>
            <a:ext cx="1357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MLP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9EFDF41-3D7D-0916-74CC-F38021E49156}"/>
              </a:ext>
            </a:extLst>
          </p:cNvPr>
          <p:cNvSpPr txBox="1">
            <a:spLocks/>
          </p:cNvSpPr>
          <p:nvPr/>
        </p:nvSpPr>
        <p:spPr>
          <a:xfrm>
            <a:off x="3603941" y="50386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is context vector calculated?</a:t>
            </a:r>
          </a:p>
        </p:txBody>
      </p:sp>
    </p:spTree>
    <p:extLst>
      <p:ext uri="{BB962C8B-B14F-4D97-AF65-F5344CB8AC3E}">
        <p14:creationId xmlns:p14="http://schemas.microsoft.com/office/powerpoint/2010/main" val="21204233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A6915-D614-D9D8-A67F-6A6F6DBFE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DE5E1A-E1B4-99F5-948A-6A614C85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02" y="1392890"/>
            <a:ext cx="11069595" cy="5125165"/>
          </a:xfrm>
          <a:prstGeom prst="rect">
            <a:avLst/>
          </a:prstGeom>
        </p:spPr>
      </p:pic>
      <p:sp>
        <p:nvSpPr>
          <p:cNvPr id="2" name="Arrow: Down 1">
            <a:extLst>
              <a:ext uri="{FF2B5EF4-FFF2-40B4-BE49-F238E27FC236}">
                <a16:creationId xmlns:a16="http://schemas.microsoft.com/office/drawing/2014/main" id="{DC93B68C-53FB-35F5-4351-189ABB543917}"/>
              </a:ext>
            </a:extLst>
          </p:cNvPr>
          <p:cNvSpPr/>
          <p:nvPr/>
        </p:nvSpPr>
        <p:spPr>
          <a:xfrm>
            <a:off x="5366327" y="1995055"/>
            <a:ext cx="471055" cy="66501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63AC82-0D1F-3D10-C5D2-BC0B6E61E713}"/>
              </a:ext>
            </a:extLst>
          </p:cNvPr>
          <p:cNvSpPr txBox="1"/>
          <p:nvPr/>
        </p:nvSpPr>
        <p:spPr>
          <a:xfrm>
            <a:off x="5261884" y="1594945"/>
            <a:ext cx="1357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MLP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11EE41FD-F80D-F703-D505-1FA034A7E903}"/>
              </a:ext>
            </a:extLst>
          </p:cNvPr>
          <p:cNvSpPr/>
          <p:nvPr/>
        </p:nvSpPr>
        <p:spPr>
          <a:xfrm>
            <a:off x="9638145" y="1995055"/>
            <a:ext cx="471055" cy="66501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DA927-7052-0E6B-C77D-74ACA149839F}"/>
              </a:ext>
            </a:extLst>
          </p:cNvPr>
          <p:cNvSpPr txBox="1"/>
          <p:nvPr/>
        </p:nvSpPr>
        <p:spPr>
          <a:xfrm>
            <a:off x="9264513" y="1576473"/>
            <a:ext cx="1357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Softmax</a:t>
            </a:r>
            <a:endParaRPr lang="en-US" sz="2000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24F0DE0-D6DB-D8AD-7FB5-7E0C8DEF7B27}"/>
              </a:ext>
            </a:extLst>
          </p:cNvPr>
          <p:cNvSpPr txBox="1">
            <a:spLocks/>
          </p:cNvSpPr>
          <p:nvPr/>
        </p:nvSpPr>
        <p:spPr>
          <a:xfrm>
            <a:off x="3603941" y="50386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is context vector calculated?</a:t>
            </a:r>
          </a:p>
        </p:txBody>
      </p:sp>
    </p:spTree>
    <p:extLst>
      <p:ext uri="{BB962C8B-B14F-4D97-AF65-F5344CB8AC3E}">
        <p14:creationId xmlns:p14="http://schemas.microsoft.com/office/powerpoint/2010/main" val="4369203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041B2-EED5-3EA4-4E6F-E2257E849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9E09551-36DD-96A2-6797-9CB3502A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993" y="2186598"/>
            <a:ext cx="9774014" cy="3648584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2BD8C9D0-24B5-9135-39C7-6F4B1280558D}"/>
              </a:ext>
            </a:extLst>
          </p:cNvPr>
          <p:cNvSpPr txBox="1">
            <a:spLocks/>
          </p:cNvSpPr>
          <p:nvPr/>
        </p:nvSpPr>
        <p:spPr>
          <a:xfrm>
            <a:off x="3603941" y="50386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is context vector calculated?</a:t>
            </a:r>
          </a:p>
        </p:txBody>
      </p:sp>
    </p:spTree>
    <p:extLst>
      <p:ext uri="{BB962C8B-B14F-4D97-AF65-F5344CB8AC3E}">
        <p14:creationId xmlns:p14="http://schemas.microsoft.com/office/powerpoint/2010/main" val="1095569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595F25DB-FD2C-9301-293B-1B357A856E25}"/>
              </a:ext>
            </a:extLst>
          </p:cNvPr>
          <p:cNvSpPr txBox="1">
            <a:spLocks/>
          </p:cNvSpPr>
          <p:nvPr/>
        </p:nvSpPr>
        <p:spPr>
          <a:xfrm>
            <a:off x="2818637" y="651513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Core idea of “Show, Attend and tell”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A000B64-CDC1-3C5F-0F84-AFF96CEF8D6F}"/>
              </a:ext>
            </a:extLst>
          </p:cNvPr>
          <p:cNvSpPr txBox="1"/>
          <p:nvPr/>
        </p:nvSpPr>
        <p:spPr>
          <a:xfrm>
            <a:off x="2578279" y="1707697"/>
            <a:ext cx="60944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Main Contribution of paper </a:t>
            </a:r>
          </a:p>
          <a:p>
            <a:pPr algn="ctr"/>
            <a:endParaRPr lang="en-US" b="1" dirty="0"/>
          </a:p>
          <a:p>
            <a:pPr algn="ctr"/>
            <a:r>
              <a:rPr lang="en-US" dirty="0"/>
              <a:t>Introduced </a:t>
            </a:r>
            <a:r>
              <a:rPr lang="en-US" b="1" dirty="0"/>
              <a:t>attention-based mechanism</a:t>
            </a:r>
          </a:p>
          <a:p>
            <a:pPr algn="ctr"/>
            <a:endParaRPr lang="en-US" b="1" dirty="0"/>
          </a:p>
          <a:p>
            <a:pPr algn="ctr"/>
            <a:r>
              <a:rPr lang="en-US" dirty="0"/>
              <a:t>Model dynamically focuses on important regions of an image.</a:t>
            </a:r>
          </a:p>
          <a:p>
            <a:pPr algn="ctr"/>
            <a:endParaRPr lang="en-US" dirty="0"/>
          </a:p>
          <a:p>
            <a:pPr algn="ctr"/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1D08F4-DFA4-B3B9-CE91-7C4704D6B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32" y="4078845"/>
            <a:ext cx="1464953" cy="17565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4135E7-18CB-E16C-BCA8-F729D73E4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735" y="3429000"/>
            <a:ext cx="2423097" cy="29672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F97AF3-9D67-229E-F47B-C24B70B5AA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6482" y="4185258"/>
            <a:ext cx="1278859" cy="154376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A76D3DD-1D51-3F35-674F-FDE2062C7F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2949" y="3875326"/>
            <a:ext cx="1837654" cy="220175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5E48B3-287D-B0DC-D219-92CCAEF563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8645" y="3518001"/>
            <a:ext cx="2423097" cy="287828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CB3B02D-8228-FA34-8F6B-AE7387985E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97826" y="3983321"/>
            <a:ext cx="1711345" cy="194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89125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0E50F-C71D-0A19-832A-4EFF7DA52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D53E95A5-379A-904E-E8E1-DA59E9B6C3EA}"/>
              </a:ext>
            </a:extLst>
          </p:cNvPr>
          <p:cNvSpPr txBox="1">
            <a:spLocks/>
          </p:cNvSpPr>
          <p:nvPr/>
        </p:nvSpPr>
        <p:spPr>
          <a:xfrm>
            <a:off x="4350467" y="469858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Hard and soft attention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A09C25-4187-211D-BB6E-9898D3054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913" y="1293900"/>
            <a:ext cx="10374173" cy="4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017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2EBBA-CE0C-B8EA-E783-20926ED1E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1809C1-8EBB-797B-16CA-71DD8F3B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519" y="1520916"/>
            <a:ext cx="9754961" cy="490606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2FBA40C-5BB2-44BD-6C2C-099BA34E78BE}"/>
              </a:ext>
            </a:extLst>
          </p:cNvPr>
          <p:cNvSpPr txBox="1">
            <a:spLocks/>
          </p:cNvSpPr>
          <p:nvPr/>
        </p:nvSpPr>
        <p:spPr>
          <a:xfrm>
            <a:off x="4350467" y="469858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Hard and soft attention</a:t>
            </a:r>
          </a:p>
        </p:txBody>
      </p:sp>
    </p:spTree>
    <p:extLst>
      <p:ext uri="{BB962C8B-B14F-4D97-AF65-F5344CB8AC3E}">
        <p14:creationId xmlns:p14="http://schemas.microsoft.com/office/powerpoint/2010/main" val="12267687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E96FCC-E99E-63BE-DEEC-7A61B2692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464387-94BD-8EA9-CB7C-10FC2C226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54" y="1499253"/>
            <a:ext cx="11755491" cy="5115639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26CD8CC2-A9E1-5375-6F66-40EC3E19588C}"/>
              </a:ext>
            </a:extLst>
          </p:cNvPr>
          <p:cNvSpPr txBox="1">
            <a:spLocks/>
          </p:cNvSpPr>
          <p:nvPr/>
        </p:nvSpPr>
        <p:spPr>
          <a:xfrm>
            <a:off x="4350467" y="469858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Hard and soft attention</a:t>
            </a:r>
          </a:p>
        </p:txBody>
      </p:sp>
    </p:spTree>
    <p:extLst>
      <p:ext uri="{BB962C8B-B14F-4D97-AF65-F5344CB8AC3E}">
        <p14:creationId xmlns:p14="http://schemas.microsoft.com/office/powerpoint/2010/main" val="19722271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4AE5D-407D-3E0D-4022-EAF6F3916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1D138B-D269-27F5-013B-D7089CE30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072" y="1444995"/>
            <a:ext cx="9897856" cy="5039428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5F2FAE01-75D5-5BB3-AAF3-CB3A651AC871}"/>
              </a:ext>
            </a:extLst>
          </p:cNvPr>
          <p:cNvSpPr txBox="1">
            <a:spLocks/>
          </p:cNvSpPr>
          <p:nvPr/>
        </p:nvSpPr>
        <p:spPr>
          <a:xfrm>
            <a:off x="4350467" y="469858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Hard and soft attention</a:t>
            </a:r>
          </a:p>
        </p:txBody>
      </p:sp>
    </p:spTree>
    <p:extLst>
      <p:ext uri="{BB962C8B-B14F-4D97-AF65-F5344CB8AC3E}">
        <p14:creationId xmlns:p14="http://schemas.microsoft.com/office/powerpoint/2010/main" val="19437229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ADAEF-A2D9-56A5-3AE9-26E3C90E7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E99A1B-C2FB-71FE-8F5C-63940A697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45" y="1418466"/>
            <a:ext cx="10278909" cy="543953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FBDC55B-E3E3-4C8C-A721-F09B5FE4DA28}"/>
              </a:ext>
            </a:extLst>
          </p:cNvPr>
          <p:cNvSpPr txBox="1">
            <a:spLocks/>
          </p:cNvSpPr>
          <p:nvPr/>
        </p:nvSpPr>
        <p:spPr>
          <a:xfrm>
            <a:off x="4350467" y="469858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Hard and soft attention</a:t>
            </a:r>
          </a:p>
        </p:txBody>
      </p:sp>
    </p:spTree>
    <p:extLst>
      <p:ext uri="{BB962C8B-B14F-4D97-AF65-F5344CB8AC3E}">
        <p14:creationId xmlns:p14="http://schemas.microsoft.com/office/powerpoint/2010/main" val="63116708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7D11-F04F-7EAF-8AC2-896E53A51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6A7C60-F4D8-A432-CCB5-34C3C6CAC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2" y="2592406"/>
            <a:ext cx="10341204" cy="23345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D48D89-1166-3017-40E0-B74F739E0978}"/>
              </a:ext>
            </a:extLst>
          </p:cNvPr>
          <p:cNvSpPr txBox="1"/>
          <p:nvPr/>
        </p:nvSpPr>
        <p:spPr>
          <a:xfrm>
            <a:off x="10576874" y="2869122"/>
            <a:ext cx="1530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Soft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38E832-2964-513D-1092-ADCE89E4F895}"/>
              </a:ext>
            </a:extLst>
          </p:cNvPr>
          <p:cNvSpPr txBox="1"/>
          <p:nvPr/>
        </p:nvSpPr>
        <p:spPr>
          <a:xfrm>
            <a:off x="10576874" y="4115031"/>
            <a:ext cx="1530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Hard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ACE600-D72C-AA9E-5FF8-86E8966B526C}"/>
              </a:ext>
            </a:extLst>
          </p:cNvPr>
          <p:cNvSpPr txBox="1">
            <a:spLocks/>
          </p:cNvSpPr>
          <p:nvPr/>
        </p:nvSpPr>
        <p:spPr>
          <a:xfrm>
            <a:off x="4285812" y="626876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Hard and soft attention</a:t>
            </a:r>
          </a:p>
        </p:txBody>
      </p:sp>
    </p:spTree>
    <p:extLst>
      <p:ext uri="{BB962C8B-B14F-4D97-AF65-F5344CB8AC3E}">
        <p14:creationId xmlns:p14="http://schemas.microsoft.com/office/powerpoint/2010/main" val="25543532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FA22B3-488A-3CB3-7678-30C8A8DEB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26A4E0D9-9DFA-C451-00A3-7FCBC9583D63}"/>
              </a:ext>
            </a:extLst>
          </p:cNvPr>
          <p:cNvSpPr txBox="1">
            <a:spLocks/>
          </p:cNvSpPr>
          <p:nvPr/>
        </p:nvSpPr>
        <p:spPr>
          <a:xfrm>
            <a:off x="4090867" y="411201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Beam Search Works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9577A0A-93A8-2B80-9130-E7BC98537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102" y="898145"/>
            <a:ext cx="11663898" cy="187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Convert an image into a coherent and descriptive text caption.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b="1" dirty="0">
                <a:latin typeface="Arial" panose="020B0604020202020204" pitchFamily="34" charset="0"/>
              </a:rPr>
              <a:t>The model: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CNN: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Extracts visual features from the image.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LSTM: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Generates words one by one, using these features and its internal memory.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/>
              <a:t>The Problem:</a:t>
            </a:r>
            <a:r>
              <a:rPr lang="en-US" sz="1600" dirty="0"/>
              <a:t> At each step, the LSTM outputs probabilities for </a:t>
            </a:r>
            <a:r>
              <a:rPr lang="en-US" sz="1600" i="1" dirty="0"/>
              <a:t>thousands</a:t>
            </a:r>
            <a:r>
              <a:rPr lang="en-US" sz="1600" dirty="0"/>
              <a:t> of possible next words. How do we choose the </a:t>
            </a:r>
            <a:r>
              <a:rPr lang="en-US" sz="1600" i="1" dirty="0"/>
              <a:t>best</a:t>
            </a:r>
            <a:r>
              <a:rPr lang="en-US" sz="1600" dirty="0"/>
              <a:t> sequence of words to form the entire caption?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B32E8-1FDB-B0F4-E255-E03C12AB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956" y="2824782"/>
            <a:ext cx="7949939" cy="384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3740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EF126-1440-51A5-3140-036D721FD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91107C1B-4B41-F2B6-5F75-708101F0C882}"/>
              </a:ext>
            </a:extLst>
          </p:cNvPr>
          <p:cNvSpPr txBox="1">
            <a:spLocks/>
          </p:cNvSpPr>
          <p:nvPr/>
        </p:nvSpPr>
        <p:spPr>
          <a:xfrm>
            <a:off x="4090867" y="411201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Beam Search Works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5E8992F-E2F7-E055-C49F-1C7C33CD1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744" y="1198110"/>
            <a:ext cx="1204608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Easiest approach: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At each step, simply pick the word with the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highest probability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33E6D80-05B0-BF94-B4D7-D40E021E2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744" y="1473791"/>
            <a:ext cx="10879057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1: Predicts "A" (prob=0.9)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2: Predicts "dog" (prob=0.8)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3: Predicts "is" (prob=0.7)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...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Caption: "A dog is running in the park."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Why it can fail: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locally optimal choice (the highest probability word at one step) doesn't always lead to a globally optimal (best overall) sentence.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 "A </a:t>
            </a: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dog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running" might seem best now, but "A </a:t>
            </a: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very cute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dog is running" might have been achievable if we hadn't been so "greedy" early on.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59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7406B0-1ABC-D69A-2EC2-D527E1DC7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B3AA0B41-EF0D-260A-BF61-447BD886FDBF}"/>
              </a:ext>
            </a:extLst>
          </p:cNvPr>
          <p:cNvSpPr txBox="1">
            <a:spLocks/>
          </p:cNvSpPr>
          <p:nvPr/>
        </p:nvSpPr>
        <p:spPr>
          <a:xfrm>
            <a:off x="4090867" y="411201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Beam Search Works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EB1A2BA-C741-847F-8AC9-CF4D9BB0AC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744" y="1090389"/>
            <a:ext cx="12046085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iryo (Body)"/>
              </a:rPr>
              <a:t>Beam search approach: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iryo (Body)"/>
              </a:rPr>
              <a:t> </a:t>
            </a:r>
            <a:r>
              <a:rPr lang="en-US" sz="1600" dirty="0">
                <a:latin typeface="Meiryo (Body)"/>
              </a:rPr>
              <a:t>Instead of just picking the single best word at each step, Beam Search explores </a:t>
            </a:r>
            <a:r>
              <a:rPr lang="en-US" sz="1600" i="1" dirty="0">
                <a:latin typeface="Meiryo (Body)"/>
              </a:rPr>
              <a:t>multiple</a:t>
            </a:r>
            <a:r>
              <a:rPr lang="en-US" sz="1600" dirty="0">
                <a:latin typeface="Meiryo (Body)"/>
              </a:rPr>
              <a:t> promising partial sequences (hypotheses) simultaneously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(Bod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(Body)"/>
            </a:endParaRPr>
          </a:p>
        </p:txBody>
      </p:sp>
      <p:pic>
        <p:nvPicPr>
          <p:cNvPr id="23554" name="Picture 2" descr="beamsearch">
            <a:extLst>
              <a:ext uri="{FF2B5EF4-FFF2-40B4-BE49-F238E27FC236}">
                <a16:creationId xmlns:a16="http://schemas.microsoft.com/office/drawing/2014/main" id="{6C09CA9D-69F2-29D7-2088-BA6C41776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950" y="1674774"/>
            <a:ext cx="7266518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449114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C3AC2-F338-FACC-FA73-5B20B895B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DDECD694-3F7D-CED9-6870-02785B0F9571}"/>
              </a:ext>
            </a:extLst>
          </p:cNvPr>
          <p:cNvSpPr txBox="1">
            <a:spLocks/>
          </p:cNvSpPr>
          <p:nvPr/>
        </p:nvSpPr>
        <p:spPr>
          <a:xfrm>
            <a:off x="4090867" y="411201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Beam Search Works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3303B78-CE57-B5FA-AD69-0004BE4824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744" y="1090389"/>
            <a:ext cx="12046085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iryo (Body)"/>
              </a:rPr>
              <a:t>Beam search approach: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iryo (Body)"/>
              </a:rPr>
              <a:t> </a:t>
            </a:r>
            <a:r>
              <a:rPr lang="en-US" sz="1600" dirty="0">
                <a:latin typeface="Meiryo (Body)"/>
              </a:rPr>
              <a:t>Instead of just picking the single best word at each step, Beam Search explores </a:t>
            </a:r>
            <a:r>
              <a:rPr lang="en-US" sz="1600" i="1" dirty="0">
                <a:latin typeface="Meiryo (Body)"/>
              </a:rPr>
              <a:t>multiple</a:t>
            </a:r>
            <a:r>
              <a:rPr lang="en-US" sz="1600" dirty="0">
                <a:latin typeface="Meiryo (Body)"/>
              </a:rPr>
              <a:t> promising partial sequences (hypotheses) simultaneously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(Bod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(Body)"/>
            </a:endParaRPr>
          </a:p>
        </p:txBody>
      </p:sp>
      <p:pic>
        <p:nvPicPr>
          <p:cNvPr id="23554" name="Picture 2" descr="beamsearch">
            <a:extLst>
              <a:ext uri="{FF2B5EF4-FFF2-40B4-BE49-F238E27FC236}">
                <a16:creationId xmlns:a16="http://schemas.microsoft.com/office/drawing/2014/main" id="{AE0FF9AE-D10B-6A8B-066D-79AE62120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838" y="2064277"/>
            <a:ext cx="6293796" cy="413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44691DF-CD6C-5B9E-E51A-BD60E4AF1D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951" y="1941167"/>
            <a:ext cx="4526691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"Beam Size" Parameter (k)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is the maximum number of partial sequences (hypotheses) that Beam Search keeps track of at each step.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 of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k=1: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is equivalent to Greedy Search.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1600" dirty="0"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Small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(2-5):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Explores a few options.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Large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(5-3</a:t>
            </a:r>
            <a:r>
              <a:rPr lang="en-US" altLang="en-US" sz="1600" b="1" dirty="0"/>
              <a:t>5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Explores a wider range of options.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913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98F340-4BEC-2AEC-EE83-1438AC9814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2FBE2E51-B132-1E5D-A2B1-A941C511C0E4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the Attention Mechanism Works</a:t>
            </a:r>
            <a:endParaRPr lang="en-US" sz="24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CD0AF9A-4B9F-0B54-7A58-3635CC4E58F2}"/>
              </a:ext>
            </a:extLst>
          </p:cNvPr>
          <p:cNvSpPr txBox="1"/>
          <p:nvPr/>
        </p:nvSpPr>
        <p:spPr>
          <a:xfrm>
            <a:off x="703759" y="3165224"/>
            <a:ext cx="32555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Objective:</a:t>
            </a:r>
            <a:r>
              <a:rPr lang="en-US" dirty="0"/>
              <a:t> To determine the most relevant image regions for generating each word in the caption.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996CB6-0C47-A774-75A0-057EC7DBE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153" y="2307861"/>
            <a:ext cx="7068536" cy="29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7911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C2BE3-2CC7-8E76-4434-313F3B555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68BB943C-9836-6A6B-7DE8-562EA5434463}"/>
              </a:ext>
            </a:extLst>
          </p:cNvPr>
          <p:cNvSpPr txBox="1">
            <a:spLocks/>
          </p:cNvSpPr>
          <p:nvPr/>
        </p:nvSpPr>
        <p:spPr>
          <a:xfrm>
            <a:off x="4090867" y="411201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Beam Search Works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A1A7904-6568-36CE-DA4D-6039375B60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744" y="1090389"/>
            <a:ext cx="12046085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iryo (Body)"/>
              </a:rPr>
              <a:t>Beam search approach: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iryo (Body)"/>
              </a:rPr>
              <a:t> </a:t>
            </a:r>
            <a:r>
              <a:rPr lang="en-US" sz="1600" dirty="0">
                <a:latin typeface="Meiryo (Body)"/>
              </a:rPr>
              <a:t>Instead of just picking the single best word at each step, Beam Search explores </a:t>
            </a:r>
            <a:r>
              <a:rPr lang="en-US" sz="1600" i="1" dirty="0">
                <a:latin typeface="Meiryo (Body)"/>
              </a:rPr>
              <a:t>multiple</a:t>
            </a:r>
            <a:r>
              <a:rPr lang="en-US" sz="1600" dirty="0">
                <a:latin typeface="Meiryo (Body)"/>
              </a:rPr>
              <a:t> promising partial sequences (hypotheses) simultaneously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(Bod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(Body)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0AEF57-BABE-250C-3894-E103F5CF4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744" y="3115741"/>
            <a:ext cx="5087567" cy="2459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68EFD4-34E6-D114-CD91-2A9729259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691" y="3170582"/>
            <a:ext cx="5000017" cy="2349735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15A3CC00-C950-A087-75DE-5F69CDB00909}"/>
              </a:ext>
            </a:extLst>
          </p:cNvPr>
          <p:cNvSpPr/>
          <p:nvPr/>
        </p:nvSpPr>
        <p:spPr>
          <a:xfrm>
            <a:off x="5651770" y="3900791"/>
            <a:ext cx="846307" cy="5739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0CE3A-3D7C-3117-533F-26D8C4FDAA28}"/>
              </a:ext>
            </a:extLst>
          </p:cNvPr>
          <p:cNvSpPr txBox="1"/>
          <p:nvPr/>
        </p:nvSpPr>
        <p:spPr>
          <a:xfrm>
            <a:off x="1736436" y="5892242"/>
            <a:ext cx="624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Consolas" panose="020B0609020204030204" pitchFamily="49" charset="0"/>
              </a:rPr>
              <a:t>Beam Size: 5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62B13A-AB96-3B13-63B6-27ACF113C7A6}"/>
              </a:ext>
            </a:extLst>
          </p:cNvPr>
          <p:cNvSpPr txBox="1"/>
          <p:nvPr/>
        </p:nvSpPr>
        <p:spPr>
          <a:xfrm>
            <a:off x="3121891" y="3246643"/>
            <a:ext cx="6243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Beam Size: 35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C62654-6DE8-2C36-5CE9-4E8411989823}"/>
              </a:ext>
            </a:extLst>
          </p:cNvPr>
          <p:cNvSpPr txBox="1"/>
          <p:nvPr/>
        </p:nvSpPr>
        <p:spPr>
          <a:xfrm>
            <a:off x="8455890" y="5892242"/>
            <a:ext cx="3210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Consolas" panose="020B0609020204030204" pitchFamily="49" charset="0"/>
              </a:rPr>
              <a:t>Beam Size: 35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CD628C-702E-9309-D4C6-66344B397B3F}"/>
              </a:ext>
            </a:extLst>
          </p:cNvPr>
          <p:cNvSpPr txBox="1"/>
          <p:nvPr/>
        </p:nvSpPr>
        <p:spPr>
          <a:xfrm>
            <a:off x="6660973" y="2700782"/>
            <a:ext cx="553102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a man in a white shirt is sitting in a chair</a:t>
            </a:r>
            <a:endParaRPr lang="en-US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219DAB-9706-03AB-1527-B960B08DFE3F}"/>
              </a:ext>
            </a:extLst>
          </p:cNvPr>
          <p:cNvSpPr txBox="1"/>
          <p:nvPr/>
        </p:nvSpPr>
        <p:spPr>
          <a:xfrm>
            <a:off x="1051087" y="2454561"/>
            <a:ext cx="3860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a man in a white shirt and a white shirt is sitting on a chair</a:t>
            </a:r>
            <a:endParaRPr lang="en-US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289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834DC-2D62-D965-747F-0BC151A42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A52E9256-9E81-BAEC-1091-6DE1C245F8EF}"/>
              </a:ext>
            </a:extLst>
          </p:cNvPr>
          <p:cNvSpPr txBox="1">
            <a:spLocks/>
          </p:cNvSpPr>
          <p:nvPr/>
        </p:nvSpPr>
        <p:spPr>
          <a:xfrm>
            <a:off x="3058995" y="733809"/>
            <a:ext cx="6554726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How the Attention Mechanism Works</a:t>
            </a:r>
            <a:endParaRPr lang="en-US" sz="24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08460C2-BE39-772F-BA62-1C19DFE8BBDD}"/>
              </a:ext>
            </a:extLst>
          </p:cNvPr>
          <p:cNvSpPr txBox="1"/>
          <p:nvPr/>
        </p:nvSpPr>
        <p:spPr>
          <a:xfrm>
            <a:off x="795199" y="1610744"/>
            <a:ext cx="325559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Objective:</a:t>
            </a:r>
            <a:r>
              <a:rPr lang="en-US" dirty="0"/>
              <a:t> To determine the most relevant image regions for generating each word in the caption.</a:t>
            </a:r>
          </a:p>
          <a:p>
            <a:endParaRPr lang="en-US" dirty="0"/>
          </a:p>
          <a:p>
            <a:r>
              <a:rPr lang="en-US" dirty="0"/>
              <a:t>1. An image encoder (CNN) processes the input image. It outputs a grid of feature vectors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D27E42-E329-6350-28C7-12898252E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153" y="2307861"/>
            <a:ext cx="7068536" cy="29150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070C0E-F309-8444-5EAD-C7279E6454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"/>
                    </a14:imgEffect>
                  </a14:imgLayer>
                </a14:imgProps>
              </a:ext>
            </a:extLst>
          </a:blip>
          <a:srcRect l="46623" r="-46623"/>
          <a:stretch>
            <a:fillRect/>
          </a:stretch>
        </p:blipFill>
        <p:spPr>
          <a:xfrm>
            <a:off x="8046720" y="2307861"/>
            <a:ext cx="7068536" cy="29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36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A4910-537E-3895-45B7-CC271525C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A2FC5B07-DEDE-D71D-F7BC-A056794B65F1}"/>
              </a:ext>
            </a:extLst>
          </p:cNvPr>
          <p:cNvSpPr txBox="1">
            <a:spLocks/>
          </p:cNvSpPr>
          <p:nvPr/>
        </p:nvSpPr>
        <p:spPr>
          <a:xfrm>
            <a:off x="4651622" y="380541"/>
            <a:ext cx="4400015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CNN Encoders(</a:t>
            </a:r>
            <a:r>
              <a:rPr lang="en-US" sz="2000" dirty="0" err="1"/>
              <a:t>VGGNet</a:t>
            </a:r>
            <a:r>
              <a:rPr lang="en-US" sz="2000" dirty="0"/>
              <a:t>)</a:t>
            </a:r>
            <a:endParaRPr lang="en-US" sz="2800" dirty="0"/>
          </a:p>
        </p:txBody>
      </p:sp>
      <p:pic>
        <p:nvPicPr>
          <p:cNvPr id="1026" name="Picture 2" descr="VGGNet architecture [19] | Download Scientific Diagram">
            <a:extLst>
              <a:ext uri="{FF2B5EF4-FFF2-40B4-BE49-F238E27FC236}">
                <a16:creationId xmlns:a16="http://schemas.microsoft.com/office/drawing/2014/main" id="{214BF647-A7BC-3C65-5D1F-C2834D11E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037" y="1354429"/>
            <a:ext cx="8366562" cy="4901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820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13609-C9F1-36F6-939A-32200C5F9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727076CB-9944-1D30-DD64-39EA6E4FC82E}"/>
              </a:ext>
            </a:extLst>
          </p:cNvPr>
          <p:cNvSpPr txBox="1"/>
          <p:nvPr/>
        </p:nvSpPr>
        <p:spPr>
          <a:xfrm>
            <a:off x="684362" y="2277910"/>
            <a:ext cx="3255593" cy="3381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Purpose:</a:t>
            </a:r>
            <a:r>
              <a:rPr lang="en-US" dirty="0"/>
              <a:t> The CNN's role is to transform the input image into a rich, spatially organized set of features that the attention mechanism can later use.</a:t>
            </a:r>
          </a:p>
          <a:p>
            <a:pPr>
              <a:lnSpc>
                <a:spcPct val="150000"/>
              </a:lnSpc>
            </a:pPr>
            <a:br>
              <a:rPr lang="en-US" dirty="0"/>
            </a:br>
            <a:endParaRPr lang="en-US" dirty="0"/>
          </a:p>
        </p:txBody>
      </p:sp>
      <p:pic>
        <p:nvPicPr>
          <p:cNvPr id="1026" name="Picture 2" descr="VGGNet architecture [19] | Download Scientific Diagram">
            <a:extLst>
              <a:ext uri="{FF2B5EF4-FFF2-40B4-BE49-F238E27FC236}">
                <a16:creationId xmlns:a16="http://schemas.microsoft.com/office/drawing/2014/main" id="{6DD34C5A-6AEE-C170-4C2B-D6F427E66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3821" y="1456029"/>
            <a:ext cx="7174777" cy="420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FD8E1DAF-2437-8623-30F0-59553A04FD26}"/>
              </a:ext>
            </a:extLst>
          </p:cNvPr>
          <p:cNvSpPr txBox="1">
            <a:spLocks/>
          </p:cNvSpPr>
          <p:nvPr/>
        </p:nvSpPr>
        <p:spPr>
          <a:xfrm>
            <a:off x="4651622" y="380541"/>
            <a:ext cx="4400015" cy="97388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CNN Encoders(</a:t>
            </a:r>
            <a:r>
              <a:rPr lang="en-US" sz="2000" dirty="0" err="1"/>
              <a:t>VGGNet</a:t>
            </a:r>
            <a:r>
              <a:rPr lang="en-US" sz="2000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98585906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Shoji">
      <a:dk1>
        <a:sysClr val="windowText" lastClr="000000"/>
      </a:dk1>
      <a:lt1>
        <a:sysClr val="window" lastClr="FFFFFF"/>
      </a:lt1>
      <a:dk2>
        <a:srgbClr val="595460"/>
      </a:dk2>
      <a:lt2>
        <a:srgbClr val="EBEDEB"/>
      </a:lt2>
      <a:accent1>
        <a:srgbClr val="97A7B8"/>
      </a:accent1>
      <a:accent2>
        <a:srgbClr val="A5B592"/>
      </a:accent2>
      <a:accent3>
        <a:srgbClr val="CED228"/>
      </a:accent3>
      <a:accent4>
        <a:srgbClr val="D1C499"/>
      </a:accent4>
      <a:accent5>
        <a:srgbClr val="BDB3B6"/>
      </a:accent5>
      <a:accent6>
        <a:srgbClr val="C5A98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A3AD118-FDBC-4617-BA93-680749E64EC6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812</TotalTime>
  <Words>2185</Words>
  <Application>Microsoft Office PowerPoint</Application>
  <PresentationFormat>Widescreen</PresentationFormat>
  <Paragraphs>247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9" baseType="lpstr">
      <vt:lpstr>Meiryo</vt:lpstr>
      <vt:lpstr>-apple-system</vt:lpstr>
      <vt:lpstr>Arial</vt:lpstr>
      <vt:lpstr>Arial Unicode MS</vt:lpstr>
      <vt:lpstr>Cambria Math</vt:lpstr>
      <vt:lpstr>Consolas</vt:lpstr>
      <vt:lpstr>Corbel</vt:lpstr>
      <vt:lpstr>Meiryo (Body)</vt:lpstr>
      <vt:lpstr>ShojiVTI</vt:lpstr>
      <vt:lpstr>Image captioning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 Bình</dc:creator>
  <cp:lastModifiedBy>An Bình</cp:lastModifiedBy>
  <cp:revision>32</cp:revision>
  <dcterms:created xsi:type="dcterms:W3CDTF">2025-06-10T10:08:46Z</dcterms:created>
  <dcterms:modified xsi:type="dcterms:W3CDTF">2025-06-12T07:12:58Z</dcterms:modified>
</cp:coreProperties>
</file>

<file path=docProps/thumbnail.jpeg>
</file>